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33"/>
  </p:notesMasterIdLst>
  <p:sldIdLst>
    <p:sldId id="314" r:id="rId2"/>
    <p:sldId id="322" r:id="rId3"/>
    <p:sldId id="326" r:id="rId4"/>
    <p:sldId id="336" r:id="rId5"/>
    <p:sldId id="338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9" r:id="rId14"/>
    <p:sldId id="347" r:id="rId15"/>
    <p:sldId id="346" r:id="rId16"/>
    <p:sldId id="348" r:id="rId17"/>
    <p:sldId id="350" r:id="rId18"/>
    <p:sldId id="351" r:id="rId19"/>
    <p:sldId id="352" r:id="rId20"/>
    <p:sldId id="354" r:id="rId21"/>
    <p:sldId id="325" r:id="rId22"/>
    <p:sldId id="356" r:id="rId23"/>
    <p:sldId id="357" r:id="rId24"/>
    <p:sldId id="366" r:id="rId25"/>
    <p:sldId id="359" r:id="rId26"/>
    <p:sldId id="364" r:id="rId27"/>
    <p:sldId id="361" r:id="rId28"/>
    <p:sldId id="365" r:id="rId29"/>
    <p:sldId id="363" r:id="rId30"/>
    <p:sldId id="279" r:id="rId31"/>
    <p:sldId id="327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7F627C-A79C-4CEA-9F43-E7185F252452}">
  <a:tblStyle styleId="{277F627C-A79C-4CEA-9F43-E7185F2524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45F09D-0C3F-4549-A737-6A49AB54CD0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>
      <p:cViewPr varScale="1">
        <p:scale>
          <a:sx n="103" d="100"/>
          <a:sy n="103" d="100"/>
        </p:scale>
        <p:origin x="1138" y="91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4T04:44:2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4T04:44:2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770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798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535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959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4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" name="Google Shape;17;p2"/>
          <p:cNvGrpSpPr/>
          <p:nvPr/>
        </p:nvGrpSpPr>
        <p:grpSpPr>
          <a:xfrm>
            <a:off x="5549153" y="1029782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2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" name="Google Shape;21;p2"/>
          <p:cNvGrpSpPr/>
          <p:nvPr/>
        </p:nvGrpSpPr>
        <p:grpSpPr>
          <a:xfrm>
            <a:off x="4380526" y="515194"/>
            <a:ext cx="382959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" name="Google Shape;30;p2"/>
          <p:cNvGrpSpPr/>
          <p:nvPr/>
        </p:nvGrpSpPr>
        <p:grpSpPr>
          <a:xfrm>
            <a:off x="3199464" y="902961"/>
            <a:ext cx="395019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4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10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5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9;p2"/>
          <p:cNvSpPr/>
          <p:nvPr/>
        </p:nvSpPr>
        <p:spPr>
          <a:xfrm>
            <a:off x="5370706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5" name="Google Shape;40;p2"/>
          <p:cNvGrpSpPr/>
          <p:nvPr/>
        </p:nvGrpSpPr>
        <p:grpSpPr>
          <a:xfrm>
            <a:off x="5772010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10" y="3904793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  <p:transition>
    <p:plus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1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5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" name="Google Shape;57;p3"/>
          <p:cNvGrpSpPr/>
          <p:nvPr/>
        </p:nvGrpSpPr>
        <p:grpSpPr>
          <a:xfrm>
            <a:off x="996359" y="1070670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" name="Google Shape;61;p3"/>
          <p:cNvGrpSpPr/>
          <p:nvPr/>
        </p:nvGrpSpPr>
        <p:grpSpPr>
          <a:xfrm>
            <a:off x="305254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" name="Google Shape;70;p3"/>
          <p:cNvGrpSpPr/>
          <p:nvPr/>
        </p:nvGrpSpPr>
        <p:grpSpPr>
          <a:xfrm>
            <a:off x="1419984" y="3634331"/>
            <a:ext cx="342883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5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6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9" name="Google Shape;79;p3"/>
          <p:cNvSpPr/>
          <p:nvPr/>
        </p:nvSpPr>
        <p:spPr>
          <a:xfrm>
            <a:off x="1019340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5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201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  <p:transition>
    <p:plus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1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8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>
    <p:plus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1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1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8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7" r:id="rId3"/>
  </p:sldLayoutIdLst>
  <p:transition>
    <p:plus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customXml" Target="../ink/ink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44;p47"/>
          <p:cNvSpPr/>
          <p:nvPr/>
        </p:nvSpPr>
        <p:spPr>
          <a:xfrm>
            <a:off x="1066800" y="1962150"/>
            <a:ext cx="838200" cy="1219200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" name="Picture 4" descr="oo.png"/>
          <p:cNvPicPr>
            <a:picLocks noChangeAspect="1"/>
          </p:cNvPicPr>
          <p:nvPr/>
        </p:nvPicPr>
        <p:blipFill>
          <a:blip r:embed="rId3"/>
          <a:srcRect l="38934" t="10702" r="40041" b="62576"/>
          <a:stretch>
            <a:fillRect/>
          </a:stretch>
        </p:blipFill>
        <p:spPr>
          <a:xfrm>
            <a:off x="1219200" y="57150"/>
            <a:ext cx="838200" cy="798286"/>
          </a:xfrm>
          <a:prstGeom prst="hexagon">
            <a:avLst/>
          </a:prstGeom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247CE2AF-114E-308D-4439-93F522EA4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7925" y="2599163"/>
            <a:ext cx="5553150" cy="2438400"/>
          </a:xfrm>
        </p:spPr>
        <p:txBody>
          <a:bodyPr/>
          <a:lstStyle/>
          <a:p>
            <a:pPr algn="ctr">
              <a:buNone/>
            </a:pPr>
            <a:r>
              <a:rPr lang="en-US" sz="1600" i="1" dirty="0">
                <a:solidFill>
                  <a:srgbClr val="FFFF00"/>
                </a:solidFill>
                <a:latin typeface="Iskoola Pota" pitchFamily="34" charset="0"/>
                <a:cs typeface="Iskoola Pota" pitchFamily="34" charset="0"/>
              </a:rPr>
              <a:t>Submitted by</a:t>
            </a:r>
            <a:endParaRPr lang="en-US" sz="1400" i="1" dirty="0">
              <a:solidFill>
                <a:srgbClr val="FFFF00"/>
              </a:solidFill>
            </a:endParaRPr>
          </a:p>
          <a:p>
            <a:pPr algn="ctr">
              <a:buNone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                                     </a:t>
            </a:r>
          </a:p>
          <a:p>
            <a:pPr algn="ctr">
              <a:buNone/>
            </a:pP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NITHIN PRITHIV  J             512220104023</a:t>
            </a:r>
          </a:p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ROGITH</a:t>
            </a: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A                          512220104027</a:t>
            </a:r>
          </a:p>
          <a:p>
            <a:pPr>
              <a:buNone/>
            </a:pP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   ……………………..................................................................</a:t>
            </a:r>
          </a:p>
          <a:p>
            <a:pPr>
              <a:buNone/>
            </a:pPr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                                                            </a:t>
            </a:r>
            <a:r>
              <a:rPr lang="en-US" sz="1600" b="1" u="sng" dirty="0">
                <a:solidFill>
                  <a:schemeClr val="bg1"/>
                </a:solidFill>
              </a:rPr>
              <a:t>GUIDE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sz="1600" b="1" i="1" dirty="0">
                <a:solidFill>
                  <a:schemeClr val="bg1"/>
                </a:solidFill>
              </a:rPr>
              <a:t>                                         </a:t>
            </a:r>
            <a:r>
              <a:rPr 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DR.V.RAJI  </a:t>
            </a:r>
            <a:r>
              <a:rPr lang="en-US" sz="1200" b="1" dirty="0" err="1">
                <a:solidFill>
                  <a:schemeClr val="bg1"/>
                </a:solidFill>
              </a:rPr>
              <a:t>Asso.Prof</a:t>
            </a:r>
            <a:r>
              <a:rPr lang="en-US" sz="1200" b="1" dirty="0">
                <a:solidFill>
                  <a:schemeClr val="bg1"/>
                </a:solidFill>
              </a:rPr>
              <a:t>/CSE</a:t>
            </a:r>
            <a:endParaRPr lang="en-US" sz="1400" b="1" dirty="0">
              <a:solidFill>
                <a:schemeClr val="bg1"/>
              </a:solidFill>
            </a:endParaRP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                                         Department of  Computer Science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626C5DA-2A43-D54A-E802-835057704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4200" y="1581150"/>
            <a:ext cx="5324550" cy="1159800"/>
          </a:xfrm>
        </p:spPr>
        <p:txBody>
          <a:bodyPr/>
          <a:lstStyle/>
          <a:p>
            <a:pPr algn="ctr"/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COVID-19 DETECTION FROM  LUNGS X-RAY USING DEEP LEARNING</a:t>
            </a:r>
            <a:endParaRPr lang="en-IN" sz="2800" i="1" dirty="0"/>
          </a:p>
        </p:txBody>
      </p:sp>
      <p:pic>
        <p:nvPicPr>
          <p:cNvPr id="14" name="Picture 13" descr="1627635938279.png">
            <a:extLst>
              <a:ext uri="{FF2B5EF4-FFF2-40B4-BE49-F238E27FC236}">
                <a16:creationId xmlns:a16="http://schemas.microsoft.com/office/drawing/2014/main" id="{D741F7AB-8BDE-CF81-AAC3-7C567328B5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</a:blip>
          <a:stretch>
            <a:fillRect/>
          </a:stretch>
        </p:blipFill>
        <p:spPr>
          <a:xfrm>
            <a:off x="2387794" y="285750"/>
            <a:ext cx="6273412" cy="798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6839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uild="p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5BD53-ADAB-510D-D60D-C9D8C28BF89B}"/>
              </a:ext>
            </a:extLst>
          </p:cNvPr>
          <p:cNvSpPr txBox="1"/>
          <p:nvPr/>
        </p:nvSpPr>
        <p:spPr>
          <a:xfrm>
            <a:off x="-150470" y="-1279250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44D9A-5A32-F8E4-15B4-890792A85C2B}"/>
              </a:ext>
            </a:extLst>
          </p:cNvPr>
          <p:cNvSpPr txBox="1"/>
          <p:nvPr/>
        </p:nvSpPr>
        <p:spPr>
          <a:xfrm>
            <a:off x="916330" y="-1019443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10D3B-81B1-A105-7ABF-D9DA8046CBEC}"/>
              </a:ext>
            </a:extLst>
          </p:cNvPr>
          <p:cNvSpPr txBox="1"/>
          <p:nvPr/>
        </p:nvSpPr>
        <p:spPr>
          <a:xfrm>
            <a:off x="1687357" y="995879"/>
            <a:ext cx="47224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Existing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D40A3-D058-B68D-8D0B-8E29193931C2}"/>
              </a:ext>
            </a:extLst>
          </p:cNvPr>
          <p:cNvSpPr txBox="1"/>
          <p:nvPr/>
        </p:nvSpPr>
        <p:spPr>
          <a:xfrm>
            <a:off x="4904970" y="5398521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A1ABF-6C73-72FB-2D79-A09B624513E5}"/>
              </a:ext>
            </a:extLst>
          </p:cNvPr>
          <p:cNvSpPr txBox="1"/>
          <p:nvPr/>
        </p:nvSpPr>
        <p:spPr>
          <a:xfrm>
            <a:off x="4930990" y="5795326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Software and 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07EE3-EAE0-B044-C953-008E60F8E43A}"/>
              </a:ext>
            </a:extLst>
          </p:cNvPr>
          <p:cNvSpPr txBox="1"/>
          <p:nvPr/>
        </p:nvSpPr>
        <p:spPr>
          <a:xfrm>
            <a:off x="4473790" y="6269231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System 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6700E-A3C3-D2FF-2330-67EA067D48E9}"/>
              </a:ext>
            </a:extLst>
          </p:cNvPr>
          <p:cNvSpPr txBox="1"/>
          <p:nvPr/>
        </p:nvSpPr>
        <p:spPr>
          <a:xfrm>
            <a:off x="3990570" y="6686550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ER-Diagram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DAF636-DDD1-C97F-4B49-A9ED1016A352}"/>
              </a:ext>
            </a:extLst>
          </p:cNvPr>
          <p:cNvSpPr txBox="1"/>
          <p:nvPr/>
        </p:nvSpPr>
        <p:spPr>
          <a:xfrm>
            <a:off x="3244811" y="1546572"/>
            <a:ext cx="5562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Convolutional Neural Networks (CNNs) to extract features from X-ray images.</a:t>
            </a:r>
          </a:p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Trained on a large dataset of COVID-19 positive and negative cases.</a:t>
            </a:r>
          </a:p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Achieves high accuracy, sensitivity, and specificity in COVID-19 detection.</a:t>
            </a:r>
          </a:p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 be deployed in a production environment for real-time detection.</a:t>
            </a:r>
          </a:p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Offers potential to assist radiologists and healthcare professionals in diagnosing COVID-19.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6452E2-B3F3-CDAD-70A1-BE2EDD59A6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371600" y="1519099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5BD53-ADAB-510D-D60D-C9D8C28BF89B}"/>
              </a:ext>
            </a:extLst>
          </p:cNvPr>
          <p:cNvSpPr txBox="1"/>
          <p:nvPr/>
        </p:nvSpPr>
        <p:spPr>
          <a:xfrm>
            <a:off x="2133600" y="901762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44D9A-5A32-F8E4-15B4-890792A85C2B}"/>
              </a:ext>
            </a:extLst>
          </p:cNvPr>
          <p:cNvSpPr txBox="1"/>
          <p:nvPr/>
        </p:nvSpPr>
        <p:spPr>
          <a:xfrm>
            <a:off x="3200400" y="1161569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10D3B-81B1-A105-7ABF-D9DA8046CBEC}"/>
              </a:ext>
            </a:extLst>
          </p:cNvPr>
          <p:cNvSpPr txBox="1"/>
          <p:nvPr/>
        </p:nvSpPr>
        <p:spPr>
          <a:xfrm>
            <a:off x="3886200" y="1467142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Existing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D40A3-D058-B68D-8D0B-8E29193931C2}"/>
              </a:ext>
            </a:extLst>
          </p:cNvPr>
          <p:cNvSpPr txBox="1"/>
          <p:nvPr/>
        </p:nvSpPr>
        <p:spPr>
          <a:xfrm>
            <a:off x="3975187" y="2772912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A1ABF-6C73-72FB-2D79-A09B624513E5}"/>
              </a:ext>
            </a:extLst>
          </p:cNvPr>
          <p:cNvSpPr txBox="1"/>
          <p:nvPr/>
        </p:nvSpPr>
        <p:spPr>
          <a:xfrm>
            <a:off x="3912220" y="3078485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Software and 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07EE3-EAE0-B044-C953-008E60F8E43A}"/>
              </a:ext>
            </a:extLst>
          </p:cNvPr>
          <p:cNvSpPr txBox="1"/>
          <p:nvPr/>
        </p:nvSpPr>
        <p:spPr>
          <a:xfrm>
            <a:off x="3455020" y="3552390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System 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6700E-A3C3-D2FF-2330-67EA067D48E9}"/>
              </a:ext>
            </a:extLst>
          </p:cNvPr>
          <p:cNvSpPr txBox="1"/>
          <p:nvPr/>
        </p:nvSpPr>
        <p:spPr>
          <a:xfrm>
            <a:off x="2971800" y="3969709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ER-Diagram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8479D-37D2-24C1-B9A5-A6AFDFA17AB4}"/>
              </a:ext>
            </a:extLst>
          </p:cNvPr>
          <p:cNvSpPr txBox="1"/>
          <p:nvPr/>
        </p:nvSpPr>
        <p:spPr>
          <a:xfrm>
            <a:off x="4953000" y="1821486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Dis-advantages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0E202F-60CB-E351-41AB-94020E9C44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08776" y="1651808"/>
            <a:ext cx="2044024" cy="20440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6F5363-B0DC-44C4-C964-93F4C8613240}"/>
              </a:ext>
            </a:extLst>
          </p:cNvPr>
          <p:cNvSpPr txBox="1"/>
          <p:nvPr/>
        </p:nvSpPr>
        <p:spPr>
          <a:xfrm>
            <a:off x="5151792" y="2113228"/>
            <a:ext cx="5562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700" b="0" i="0" dirty="0">
                <a:solidFill>
                  <a:srgbClr val="D1D5DB"/>
                </a:solidFill>
                <a:effectLst/>
                <a:latin typeface="Söhne"/>
              </a:rPr>
              <a:t> Dependence on quality of X-ray imaging.</a:t>
            </a:r>
          </a:p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700" b="0" i="0" dirty="0">
                <a:solidFill>
                  <a:srgbClr val="D1D5DB"/>
                </a:solidFill>
                <a:effectLst/>
                <a:latin typeface="Söhne"/>
              </a:rPr>
              <a:t> May require a large dataset for training, which can be difficult to obtain.</a:t>
            </a:r>
          </a:p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700" b="0" i="0" dirty="0">
                <a:solidFill>
                  <a:srgbClr val="D1D5DB"/>
                </a:solidFill>
                <a:effectLst/>
                <a:latin typeface="Söhne"/>
              </a:rPr>
              <a:t> May have limited performance in detecting early stages of the disease.</a:t>
            </a:r>
          </a:p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700" b="0" i="0" dirty="0">
                <a:solidFill>
                  <a:srgbClr val="D1D5DB"/>
                </a:solidFill>
                <a:effectLst/>
                <a:latin typeface="Söhne"/>
              </a:rPr>
              <a:t> Possible biases in the dataset can affect the accuracy of the model.</a:t>
            </a:r>
          </a:p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700" b="0" i="0" dirty="0">
                <a:solidFill>
                  <a:srgbClr val="D1D5DB"/>
                </a:solidFill>
                <a:effectLst/>
                <a:latin typeface="Söhne"/>
              </a:rPr>
              <a:t> May not be a substitute for a clinical diagnosis by a medical professional.</a:t>
            </a:r>
          </a:p>
          <a:p>
            <a:endParaRPr lang="en-IN" sz="700" dirty="0"/>
          </a:p>
        </p:txBody>
      </p:sp>
    </p:spTree>
    <p:extLst>
      <p:ext uri="{BB962C8B-B14F-4D97-AF65-F5344CB8AC3E}">
        <p14:creationId xmlns:p14="http://schemas.microsoft.com/office/powerpoint/2010/main" val="1596456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5BD53-ADAB-510D-D60D-C9D8C28BF89B}"/>
              </a:ext>
            </a:extLst>
          </p:cNvPr>
          <p:cNvSpPr txBox="1"/>
          <p:nvPr/>
        </p:nvSpPr>
        <p:spPr>
          <a:xfrm>
            <a:off x="-150470" y="-1279250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44D9A-5A32-F8E4-15B4-890792A85C2B}"/>
              </a:ext>
            </a:extLst>
          </p:cNvPr>
          <p:cNvSpPr txBox="1"/>
          <p:nvPr/>
        </p:nvSpPr>
        <p:spPr>
          <a:xfrm>
            <a:off x="916330" y="-1019443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D40A3-D058-B68D-8D0B-8E29193931C2}"/>
              </a:ext>
            </a:extLst>
          </p:cNvPr>
          <p:cNvSpPr txBox="1"/>
          <p:nvPr/>
        </p:nvSpPr>
        <p:spPr>
          <a:xfrm>
            <a:off x="4904970" y="5398521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A1ABF-6C73-72FB-2D79-A09B624513E5}"/>
              </a:ext>
            </a:extLst>
          </p:cNvPr>
          <p:cNvSpPr txBox="1"/>
          <p:nvPr/>
        </p:nvSpPr>
        <p:spPr>
          <a:xfrm>
            <a:off x="4930990" y="5795326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Software and 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07EE3-EAE0-B044-C953-008E60F8E43A}"/>
              </a:ext>
            </a:extLst>
          </p:cNvPr>
          <p:cNvSpPr txBox="1"/>
          <p:nvPr/>
        </p:nvSpPr>
        <p:spPr>
          <a:xfrm>
            <a:off x="4473790" y="6269231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System 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6700E-A3C3-D2FF-2330-67EA067D48E9}"/>
              </a:ext>
            </a:extLst>
          </p:cNvPr>
          <p:cNvSpPr txBox="1"/>
          <p:nvPr/>
        </p:nvSpPr>
        <p:spPr>
          <a:xfrm>
            <a:off x="3990570" y="6686550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ER-Diagram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479B32-B6E5-B196-771E-BB740445BE26}"/>
              </a:ext>
            </a:extLst>
          </p:cNvPr>
          <p:cNvSpPr txBox="1"/>
          <p:nvPr/>
        </p:nvSpPr>
        <p:spPr>
          <a:xfrm>
            <a:off x="2057400" y="1009001"/>
            <a:ext cx="47224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Dis-advantages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CA536CF-0EB3-65A1-93EA-AB4AB35ABB60}"/>
              </a:ext>
            </a:extLst>
          </p:cNvPr>
          <p:cNvSpPr txBox="1">
            <a:spLocks/>
          </p:cNvSpPr>
          <p:nvPr/>
        </p:nvSpPr>
        <p:spPr>
          <a:xfrm>
            <a:off x="3240394" y="1538409"/>
            <a:ext cx="4944300" cy="165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975D0-4C41-5B43-97FA-B4A8559716F5}"/>
              </a:ext>
            </a:extLst>
          </p:cNvPr>
          <p:cNvSpPr txBox="1"/>
          <p:nvPr/>
        </p:nvSpPr>
        <p:spPr>
          <a:xfrm>
            <a:off x="3258979" y="1514417"/>
            <a:ext cx="5562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Dependence on quality of X-ray imaging.</a:t>
            </a:r>
          </a:p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May require a large dataset for training, which can be difficult to obtain.</a:t>
            </a:r>
          </a:p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May have limited performance in detecting early stages of the disease.</a:t>
            </a:r>
          </a:p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Possible biases in the dataset can affect the accuracy of the model.</a:t>
            </a:r>
          </a:p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May not be a substitute for a clinical diagnosis by a medical professional.</a:t>
            </a:r>
          </a:p>
          <a:p>
            <a:endParaRPr lang="en-IN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8320CC-0FF9-7472-A0FC-BA7EC35109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371600" y="1519099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9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5BD53-ADAB-510D-D60D-C9D8C28BF89B}"/>
              </a:ext>
            </a:extLst>
          </p:cNvPr>
          <p:cNvSpPr txBox="1"/>
          <p:nvPr/>
        </p:nvSpPr>
        <p:spPr>
          <a:xfrm>
            <a:off x="2133600" y="901762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44D9A-5A32-F8E4-15B4-890792A85C2B}"/>
              </a:ext>
            </a:extLst>
          </p:cNvPr>
          <p:cNvSpPr txBox="1"/>
          <p:nvPr/>
        </p:nvSpPr>
        <p:spPr>
          <a:xfrm>
            <a:off x="3276600" y="1162514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10D3B-81B1-A105-7ABF-D9DA8046CBEC}"/>
              </a:ext>
            </a:extLst>
          </p:cNvPr>
          <p:cNvSpPr txBox="1"/>
          <p:nvPr/>
        </p:nvSpPr>
        <p:spPr>
          <a:xfrm>
            <a:off x="3886200" y="1467142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Existing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D40A3-D058-B68D-8D0B-8E29193931C2}"/>
              </a:ext>
            </a:extLst>
          </p:cNvPr>
          <p:cNvSpPr txBox="1"/>
          <p:nvPr/>
        </p:nvSpPr>
        <p:spPr>
          <a:xfrm>
            <a:off x="4267200" y="1778077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A1ABF-6C73-72FB-2D79-A09B624513E5}"/>
              </a:ext>
            </a:extLst>
          </p:cNvPr>
          <p:cNvSpPr txBox="1"/>
          <p:nvPr/>
        </p:nvSpPr>
        <p:spPr>
          <a:xfrm>
            <a:off x="3962400" y="3202454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Software and 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07EE3-EAE0-B044-C953-008E60F8E43A}"/>
              </a:ext>
            </a:extLst>
          </p:cNvPr>
          <p:cNvSpPr txBox="1"/>
          <p:nvPr/>
        </p:nvSpPr>
        <p:spPr>
          <a:xfrm>
            <a:off x="3455020" y="3552390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System 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6700E-A3C3-D2FF-2330-67EA067D48E9}"/>
              </a:ext>
            </a:extLst>
          </p:cNvPr>
          <p:cNvSpPr txBox="1"/>
          <p:nvPr/>
        </p:nvSpPr>
        <p:spPr>
          <a:xfrm>
            <a:off x="2971800" y="3969709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ER-Diagram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918825-7386-84F9-57B9-5ADAE420EE36}"/>
              </a:ext>
            </a:extLst>
          </p:cNvPr>
          <p:cNvSpPr txBox="1"/>
          <p:nvPr/>
        </p:nvSpPr>
        <p:spPr>
          <a:xfrm>
            <a:off x="5816255" y="2839907"/>
            <a:ext cx="47224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Advantages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412809-596E-DD7A-650B-EE07587DDB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08776" y="1651808"/>
            <a:ext cx="2044024" cy="2044024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1DC900D-166C-033F-16E6-8477AA98DB65}"/>
              </a:ext>
            </a:extLst>
          </p:cNvPr>
          <p:cNvSpPr txBox="1">
            <a:spLocks/>
          </p:cNvSpPr>
          <p:nvPr/>
        </p:nvSpPr>
        <p:spPr>
          <a:xfrm>
            <a:off x="4176542" y="2110351"/>
            <a:ext cx="5359055" cy="165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Collect diverse dataset of lungs X-rays with COVID-19 positive and negative cases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Preprocess data by cleaning, resizing, and normalization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Train deep learning model on preprocessed dataset and tune hyperparameters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Test model on separate dataset and evaluate performance metrics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Deploy model in production environment and integrate with other healthcare systems for seamless information exchange.</a:t>
            </a:r>
          </a:p>
        </p:txBody>
      </p:sp>
    </p:spTree>
    <p:extLst>
      <p:ext uri="{BB962C8B-B14F-4D97-AF65-F5344CB8AC3E}">
        <p14:creationId xmlns:p14="http://schemas.microsoft.com/office/powerpoint/2010/main" val="261996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5BD53-ADAB-510D-D60D-C9D8C28BF89B}"/>
              </a:ext>
            </a:extLst>
          </p:cNvPr>
          <p:cNvSpPr txBox="1"/>
          <p:nvPr/>
        </p:nvSpPr>
        <p:spPr>
          <a:xfrm>
            <a:off x="-150470" y="-1279250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44D9A-5A32-F8E4-15B4-890792A85C2B}"/>
              </a:ext>
            </a:extLst>
          </p:cNvPr>
          <p:cNvSpPr txBox="1"/>
          <p:nvPr/>
        </p:nvSpPr>
        <p:spPr>
          <a:xfrm>
            <a:off x="916330" y="-1019443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D40A3-D058-B68D-8D0B-8E29193931C2}"/>
              </a:ext>
            </a:extLst>
          </p:cNvPr>
          <p:cNvSpPr txBox="1"/>
          <p:nvPr/>
        </p:nvSpPr>
        <p:spPr>
          <a:xfrm>
            <a:off x="4904970" y="5398521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A1ABF-6C73-72FB-2D79-A09B624513E5}"/>
              </a:ext>
            </a:extLst>
          </p:cNvPr>
          <p:cNvSpPr txBox="1"/>
          <p:nvPr/>
        </p:nvSpPr>
        <p:spPr>
          <a:xfrm>
            <a:off x="4930990" y="5795326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Software and 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07EE3-EAE0-B044-C953-008E60F8E43A}"/>
              </a:ext>
            </a:extLst>
          </p:cNvPr>
          <p:cNvSpPr txBox="1"/>
          <p:nvPr/>
        </p:nvSpPr>
        <p:spPr>
          <a:xfrm>
            <a:off x="4473790" y="6269231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System 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6700E-A3C3-D2FF-2330-67EA067D48E9}"/>
              </a:ext>
            </a:extLst>
          </p:cNvPr>
          <p:cNvSpPr txBox="1"/>
          <p:nvPr/>
        </p:nvSpPr>
        <p:spPr>
          <a:xfrm>
            <a:off x="3990570" y="6686550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ER-Diagram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479B32-B6E5-B196-771E-BB740445BE26}"/>
              </a:ext>
            </a:extLst>
          </p:cNvPr>
          <p:cNvSpPr txBox="1"/>
          <p:nvPr/>
        </p:nvSpPr>
        <p:spPr>
          <a:xfrm>
            <a:off x="2057400" y="1009001"/>
            <a:ext cx="47224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CAAD61-402A-89C0-4896-3FF37CBA14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371600" y="1519099"/>
            <a:ext cx="4191000" cy="419100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1770A21-4280-90BE-7DC6-29E32A43812E}"/>
              </a:ext>
            </a:extLst>
          </p:cNvPr>
          <p:cNvSpPr txBox="1">
            <a:spLocks/>
          </p:cNvSpPr>
          <p:nvPr/>
        </p:nvSpPr>
        <p:spPr>
          <a:xfrm>
            <a:off x="3277564" y="1498139"/>
            <a:ext cx="5714035" cy="165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B050"/>
              </a:buClr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High accuracy and sensitivity in detecting COVID-19 compared to traditional diagnostic methods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Fast and efficient screening process that can aid in early detection and treatment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Non-invasive and safe method that reduces patient discomfort and exposure to radiation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Can be easily integrated with existing healthcare systems to facilitate clinical decision-making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Can help alleviate the burden on healthcare providers and resources during the pandemic.</a:t>
            </a:r>
          </a:p>
        </p:txBody>
      </p:sp>
    </p:spTree>
    <p:extLst>
      <p:ext uri="{BB962C8B-B14F-4D97-AF65-F5344CB8AC3E}">
        <p14:creationId xmlns:p14="http://schemas.microsoft.com/office/powerpoint/2010/main" val="3758329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5BD53-ADAB-510D-D60D-C9D8C28BF89B}"/>
              </a:ext>
            </a:extLst>
          </p:cNvPr>
          <p:cNvSpPr txBox="1"/>
          <p:nvPr/>
        </p:nvSpPr>
        <p:spPr>
          <a:xfrm>
            <a:off x="2133600" y="901762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44D9A-5A32-F8E4-15B4-890792A85C2B}"/>
              </a:ext>
            </a:extLst>
          </p:cNvPr>
          <p:cNvSpPr txBox="1"/>
          <p:nvPr/>
        </p:nvSpPr>
        <p:spPr>
          <a:xfrm>
            <a:off x="3276600" y="1162514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10D3B-81B1-A105-7ABF-D9DA8046CBEC}"/>
              </a:ext>
            </a:extLst>
          </p:cNvPr>
          <p:cNvSpPr txBox="1"/>
          <p:nvPr/>
        </p:nvSpPr>
        <p:spPr>
          <a:xfrm>
            <a:off x="3886200" y="1467142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Existing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D40A3-D058-B68D-8D0B-8E29193931C2}"/>
              </a:ext>
            </a:extLst>
          </p:cNvPr>
          <p:cNvSpPr txBox="1"/>
          <p:nvPr/>
        </p:nvSpPr>
        <p:spPr>
          <a:xfrm>
            <a:off x="4267200" y="1778077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A1ABF-6C73-72FB-2D79-A09B624513E5}"/>
              </a:ext>
            </a:extLst>
          </p:cNvPr>
          <p:cNvSpPr txBox="1"/>
          <p:nvPr/>
        </p:nvSpPr>
        <p:spPr>
          <a:xfrm>
            <a:off x="3962400" y="3202454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Software and 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07EE3-EAE0-B044-C953-008E60F8E43A}"/>
              </a:ext>
            </a:extLst>
          </p:cNvPr>
          <p:cNvSpPr txBox="1"/>
          <p:nvPr/>
        </p:nvSpPr>
        <p:spPr>
          <a:xfrm>
            <a:off x="3455020" y="3552390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System 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6700E-A3C3-D2FF-2330-67EA067D48E9}"/>
              </a:ext>
            </a:extLst>
          </p:cNvPr>
          <p:cNvSpPr txBox="1"/>
          <p:nvPr/>
        </p:nvSpPr>
        <p:spPr>
          <a:xfrm>
            <a:off x="2971800" y="3969709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ER-Diagram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918825-7386-84F9-57B9-5ADAE420EE36}"/>
              </a:ext>
            </a:extLst>
          </p:cNvPr>
          <p:cNvSpPr txBox="1"/>
          <p:nvPr/>
        </p:nvSpPr>
        <p:spPr>
          <a:xfrm>
            <a:off x="4953000" y="2135040"/>
            <a:ext cx="47224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Advantages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A47A4B1-869D-F2EE-3990-0D663BB7F9C0}"/>
              </a:ext>
            </a:extLst>
          </p:cNvPr>
          <p:cNvSpPr txBox="1">
            <a:spLocks/>
          </p:cNvSpPr>
          <p:nvPr/>
        </p:nvSpPr>
        <p:spPr>
          <a:xfrm>
            <a:off x="4842085" y="2285816"/>
            <a:ext cx="4944300" cy="165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B050"/>
              </a:buClr>
            </a:pPr>
            <a:endParaRPr lang="en-US" sz="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High accuracy and sensitivity in detecting COVID-19 compared to traditional diagnostic methods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Fast and efficient screening process that can aid in early detection and treatment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Non-invasive and safe method that reduces patient discomfort and exposure to radiation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Can be easily integrated with existing healthcare systems to facilitate clinical decision-making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Can help alleviate the burden on healthcare providers and resources during the pandemic.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5BD633-1988-82C8-FE1B-A88B8A653C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08776" y="1651808"/>
            <a:ext cx="2044024" cy="204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9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5BD53-ADAB-510D-D60D-C9D8C28BF89B}"/>
              </a:ext>
            </a:extLst>
          </p:cNvPr>
          <p:cNvSpPr txBox="1"/>
          <p:nvPr/>
        </p:nvSpPr>
        <p:spPr>
          <a:xfrm>
            <a:off x="-150470" y="-1279250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44D9A-5A32-F8E4-15B4-890792A85C2B}"/>
              </a:ext>
            </a:extLst>
          </p:cNvPr>
          <p:cNvSpPr txBox="1"/>
          <p:nvPr/>
        </p:nvSpPr>
        <p:spPr>
          <a:xfrm>
            <a:off x="916330" y="-1019443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D40A3-D058-B68D-8D0B-8E29193931C2}"/>
              </a:ext>
            </a:extLst>
          </p:cNvPr>
          <p:cNvSpPr txBox="1"/>
          <p:nvPr/>
        </p:nvSpPr>
        <p:spPr>
          <a:xfrm>
            <a:off x="4904970" y="5398521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A1ABF-6C73-72FB-2D79-A09B624513E5}"/>
              </a:ext>
            </a:extLst>
          </p:cNvPr>
          <p:cNvSpPr txBox="1"/>
          <p:nvPr/>
        </p:nvSpPr>
        <p:spPr>
          <a:xfrm>
            <a:off x="4930990" y="5795326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Software and 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07EE3-EAE0-B044-C953-008E60F8E43A}"/>
              </a:ext>
            </a:extLst>
          </p:cNvPr>
          <p:cNvSpPr txBox="1"/>
          <p:nvPr/>
        </p:nvSpPr>
        <p:spPr>
          <a:xfrm>
            <a:off x="4473790" y="6269231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System 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6700E-A3C3-D2FF-2330-67EA067D48E9}"/>
              </a:ext>
            </a:extLst>
          </p:cNvPr>
          <p:cNvSpPr txBox="1"/>
          <p:nvPr/>
        </p:nvSpPr>
        <p:spPr>
          <a:xfrm>
            <a:off x="3990570" y="6686550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ER-Diagram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479B32-B6E5-B196-771E-BB740445BE26}"/>
              </a:ext>
            </a:extLst>
          </p:cNvPr>
          <p:cNvSpPr txBox="1"/>
          <p:nvPr/>
        </p:nvSpPr>
        <p:spPr>
          <a:xfrm>
            <a:off x="2057400" y="1009001"/>
            <a:ext cx="47224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Advantages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E3C573-0803-50D9-DC2A-436F3E73C0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371600" y="1519099"/>
            <a:ext cx="4191000" cy="419100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C6EB71D-F1E3-F201-B068-CEE6BC8FC4EF}"/>
              </a:ext>
            </a:extLst>
          </p:cNvPr>
          <p:cNvSpPr txBox="1">
            <a:spLocks/>
          </p:cNvSpPr>
          <p:nvPr/>
        </p:nvSpPr>
        <p:spPr>
          <a:xfrm>
            <a:off x="2966445" y="1239833"/>
            <a:ext cx="5715000" cy="165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B050"/>
              </a:buClr>
            </a:pPr>
            <a:endParaRPr lang="en-US" sz="1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High accuracy and sensitivity in detecting COVID-19 compared to traditional diagnostic methods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Fast and efficient screening process that can aid in early detection and treatment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Non-invasive and safe method that reduces patient discomfort and exposure to radiation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Can be easily integrated with existing healthcare systems to facilitate clinical decision-making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Can help alleviate the burden on healthcare providers and resources during the pandemic.</a:t>
            </a:r>
          </a:p>
        </p:txBody>
      </p:sp>
    </p:spTree>
    <p:extLst>
      <p:ext uri="{BB962C8B-B14F-4D97-AF65-F5344CB8AC3E}">
        <p14:creationId xmlns:p14="http://schemas.microsoft.com/office/powerpoint/2010/main" val="29307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5BD53-ADAB-510D-D60D-C9D8C28BF89B}"/>
              </a:ext>
            </a:extLst>
          </p:cNvPr>
          <p:cNvSpPr txBox="1"/>
          <p:nvPr/>
        </p:nvSpPr>
        <p:spPr>
          <a:xfrm>
            <a:off x="2133600" y="901762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44D9A-5A32-F8E4-15B4-890792A85C2B}"/>
              </a:ext>
            </a:extLst>
          </p:cNvPr>
          <p:cNvSpPr txBox="1"/>
          <p:nvPr/>
        </p:nvSpPr>
        <p:spPr>
          <a:xfrm>
            <a:off x="3276600" y="1162514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10D3B-81B1-A105-7ABF-D9DA8046CBEC}"/>
              </a:ext>
            </a:extLst>
          </p:cNvPr>
          <p:cNvSpPr txBox="1"/>
          <p:nvPr/>
        </p:nvSpPr>
        <p:spPr>
          <a:xfrm>
            <a:off x="3886200" y="1467142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Existing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D40A3-D058-B68D-8D0B-8E29193931C2}"/>
              </a:ext>
            </a:extLst>
          </p:cNvPr>
          <p:cNvSpPr txBox="1"/>
          <p:nvPr/>
        </p:nvSpPr>
        <p:spPr>
          <a:xfrm>
            <a:off x="4267200" y="1778077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A1ABF-6C73-72FB-2D79-A09B624513E5}"/>
              </a:ext>
            </a:extLst>
          </p:cNvPr>
          <p:cNvSpPr txBox="1"/>
          <p:nvPr/>
        </p:nvSpPr>
        <p:spPr>
          <a:xfrm>
            <a:off x="4343400" y="2178196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Software and 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07EE3-EAE0-B044-C953-008E60F8E43A}"/>
              </a:ext>
            </a:extLst>
          </p:cNvPr>
          <p:cNvSpPr txBox="1"/>
          <p:nvPr/>
        </p:nvSpPr>
        <p:spPr>
          <a:xfrm>
            <a:off x="3450344" y="3712617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System 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6700E-A3C3-D2FF-2330-67EA067D48E9}"/>
              </a:ext>
            </a:extLst>
          </p:cNvPr>
          <p:cNvSpPr txBox="1"/>
          <p:nvPr/>
        </p:nvSpPr>
        <p:spPr>
          <a:xfrm>
            <a:off x="3012681" y="4024040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ER-Diagram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5BB837-2B9C-B8E4-AA18-FA51EF17EC09}"/>
              </a:ext>
            </a:extLst>
          </p:cNvPr>
          <p:cNvSpPr txBox="1"/>
          <p:nvPr/>
        </p:nvSpPr>
        <p:spPr>
          <a:xfrm>
            <a:off x="4954930" y="2454534"/>
            <a:ext cx="47224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Software Requirement: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FBA9529-E492-6832-73F9-24B10F6250F7}"/>
              </a:ext>
            </a:extLst>
          </p:cNvPr>
          <p:cNvSpPr txBox="1">
            <a:spLocks/>
          </p:cNvSpPr>
          <p:nvPr/>
        </p:nvSpPr>
        <p:spPr>
          <a:xfrm>
            <a:off x="5637835" y="2454534"/>
            <a:ext cx="6553200" cy="86023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15000"/>
              </a:lnSpc>
              <a:buClr>
                <a:srgbClr val="92D050"/>
              </a:buClr>
              <a:buFont typeface="Wingdings" panose="05000000000000000000" pitchFamily="2" charset="2"/>
              <a:buChar char="Ø"/>
            </a:pPr>
            <a:endParaRPr lang="en-IN" sz="7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Processor  :  Intel Core i3 or Higher/AMD Processors</a:t>
            </a:r>
            <a:endParaRPr lang="en-IN" sz="7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RAM         :  4GB or Higher(Recommended)</a:t>
            </a:r>
            <a:endParaRPr lang="en-IN" sz="7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Hard Disk  : 50GB or Higher(Recommended)</a:t>
            </a:r>
            <a:endParaRPr lang="en-IN" sz="7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F8F27C-CB4D-C1A3-6A3C-0D226E5E839F}"/>
              </a:ext>
            </a:extLst>
          </p:cNvPr>
          <p:cNvSpPr txBox="1"/>
          <p:nvPr/>
        </p:nvSpPr>
        <p:spPr>
          <a:xfrm>
            <a:off x="4954930" y="3024064"/>
            <a:ext cx="47224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Hardware Requirement: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D82F4AC-CA09-7B35-D98F-29A78B7D34D5}"/>
              </a:ext>
            </a:extLst>
          </p:cNvPr>
          <p:cNvSpPr txBox="1">
            <a:spLocks/>
          </p:cNvSpPr>
          <p:nvPr/>
        </p:nvSpPr>
        <p:spPr>
          <a:xfrm>
            <a:off x="5603416" y="3017700"/>
            <a:ext cx="6553200" cy="42515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lnSpc>
                <a:spcPct val="115000"/>
              </a:lnSpc>
            </a:pPr>
            <a:endParaRPr lang="en-IN" sz="7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Operating System	 : Windows 7 or Higher </a:t>
            </a:r>
            <a:endParaRPr lang="en-IN" sz="7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Coding  Language : python 3.8.4</a:t>
            </a:r>
            <a:endParaRPr lang="en-IN" sz="7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Database	 : MY_SQL</a:t>
            </a:r>
            <a:endParaRPr lang="en-IN" sz="7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Software Using	 : python-kivy,cv2</a:t>
            </a:r>
            <a:endParaRPr lang="en-IN" sz="7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BC DLL	:</a:t>
            </a:r>
            <a:r>
              <a:rPr lang="en-US" sz="7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PyChain</a:t>
            </a:r>
            <a:endParaRPr lang="en-IN" sz="7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Editor		:VS Code </a:t>
            </a:r>
            <a:endParaRPr lang="en-IN" sz="7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6220E8-092D-9DEA-0043-C4EEDD86A9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08776" y="1651808"/>
            <a:ext cx="2044024" cy="204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55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5BD53-ADAB-510D-D60D-C9D8C28BF89B}"/>
              </a:ext>
            </a:extLst>
          </p:cNvPr>
          <p:cNvSpPr txBox="1"/>
          <p:nvPr/>
        </p:nvSpPr>
        <p:spPr>
          <a:xfrm>
            <a:off x="-150470" y="-1279250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44D9A-5A32-F8E4-15B4-890792A85C2B}"/>
              </a:ext>
            </a:extLst>
          </p:cNvPr>
          <p:cNvSpPr txBox="1"/>
          <p:nvPr/>
        </p:nvSpPr>
        <p:spPr>
          <a:xfrm>
            <a:off x="916330" y="-1019443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D40A3-D058-B68D-8D0B-8E29193931C2}"/>
              </a:ext>
            </a:extLst>
          </p:cNvPr>
          <p:cNvSpPr txBox="1"/>
          <p:nvPr/>
        </p:nvSpPr>
        <p:spPr>
          <a:xfrm>
            <a:off x="4904970" y="5398521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A1ABF-6C73-72FB-2D79-A09B624513E5}"/>
              </a:ext>
            </a:extLst>
          </p:cNvPr>
          <p:cNvSpPr txBox="1"/>
          <p:nvPr/>
        </p:nvSpPr>
        <p:spPr>
          <a:xfrm>
            <a:off x="4930990" y="5795326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Software and 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07EE3-EAE0-B044-C953-008E60F8E43A}"/>
              </a:ext>
            </a:extLst>
          </p:cNvPr>
          <p:cNvSpPr txBox="1"/>
          <p:nvPr/>
        </p:nvSpPr>
        <p:spPr>
          <a:xfrm>
            <a:off x="4473790" y="6269231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System 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6700E-A3C3-D2FF-2330-67EA067D48E9}"/>
              </a:ext>
            </a:extLst>
          </p:cNvPr>
          <p:cNvSpPr txBox="1"/>
          <p:nvPr/>
        </p:nvSpPr>
        <p:spPr>
          <a:xfrm>
            <a:off x="3990570" y="6686550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ER-Diagram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479B32-B6E5-B196-771E-BB740445BE26}"/>
              </a:ext>
            </a:extLst>
          </p:cNvPr>
          <p:cNvSpPr txBox="1"/>
          <p:nvPr/>
        </p:nvSpPr>
        <p:spPr>
          <a:xfrm>
            <a:off x="1905000" y="794903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Software Requirement: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95E455C-8BE7-1592-5A5A-5D7BA2D6BBE1}"/>
              </a:ext>
            </a:extLst>
          </p:cNvPr>
          <p:cNvSpPr txBox="1">
            <a:spLocks/>
          </p:cNvSpPr>
          <p:nvPr/>
        </p:nvSpPr>
        <p:spPr>
          <a:xfrm>
            <a:off x="3350870" y="979569"/>
            <a:ext cx="6553200" cy="86023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15000"/>
              </a:lnSpc>
              <a:buClr>
                <a:srgbClr val="92D050"/>
              </a:buClr>
              <a:buFont typeface="Wingdings" panose="05000000000000000000" pitchFamily="2" charset="2"/>
              <a:buChar char="Ø"/>
            </a:pPr>
            <a:endParaRPr lang="en-IN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Processor  :  Intel Core i3 or Higher/AMD Processors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RAM         :  4GB or Higher(Recommended)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Hard Disk  : 50GB or Higher(Recommended)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994B24-F5DE-FD6B-7C19-0C7A89AC058B}"/>
              </a:ext>
            </a:extLst>
          </p:cNvPr>
          <p:cNvSpPr txBox="1"/>
          <p:nvPr/>
        </p:nvSpPr>
        <p:spPr>
          <a:xfrm>
            <a:off x="2175453" y="2393805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Hardware Requirement: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D2E331D-A748-15AF-B88E-2070A66ABD1C}"/>
              </a:ext>
            </a:extLst>
          </p:cNvPr>
          <p:cNvSpPr txBox="1">
            <a:spLocks/>
          </p:cNvSpPr>
          <p:nvPr/>
        </p:nvSpPr>
        <p:spPr>
          <a:xfrm>
            <a:off x="3505200" y="2609752"/>
            <a:ext cx="6553200" cy="42515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lnSpc>
                <a:spcPct val="115000"/>
              </a:lnSpc>
            </a:pPr>
            <a:endParaRPr lang="en-IN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Operating System	 : Windows 7 or Higher 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Coding  Language : python 3.8.4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Database	 : MY_SQL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Software Using	 : python-kivy,cv2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BC DLL	: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PyChain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Editor		:VS Code 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85B5A1-39EB-0BF7-2310-6E61C01B08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371600" y="1519099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91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5BD53-ADAB-510D-D60D-C9D8C28BF89B}"/>
              </a:ext>
            </a:extLst>
          </p:cNvPr>
          <p:cNvSpPr txBox="1"/>
          <p:nvPr/>
        </p:nvSpPr>
        <p:spPr>
          <a:xfrm>
            <a:off x="2133600" y="901762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44D9A-5A32-F8E4-15B4-890792A85C2B}"/>
              </a:ext>
            </a:extLst>
          </p:cNvPr>
          <p:cNvSpPr txBox="1"/>
          <p:nvPr/>
        </p:nvSpPr>
        <p:spPr>
          <a:xfrm>
            <a:off x="3276600" y="1162514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10D3B-81B1-A105-7ABF-D9DA8046CBEC}"/>
              </a:ext>
            </a:extLst>
          </p:cNvPr>
          <p:cNvSpPr txBox="1"/>
          <p:nvPr/>
        </p:nvSpPr>
        <p:spPr>
          <a:xfrm>
            <a:off x="3886200" y="1467142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Existing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D40A3-D058-B68D-8D0B-8E29193931C2}"/>
              </a:ext>
            </a:extLst>
          </p:cNvPr>
          <p:cNvSpPr txBox="1"/>
          <p:nvPr/>
        </p:nvSpPr>
        <p:spPr>
          <a:xfrm>
            <a:off x="4267200" y="1778077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A1ABF-6C73-72FB-2D79-A09B624513E5}"/>
              </a:ext>
            </a:extLst>
          </p:cNvPr>
          <p:cNvSpPr txBox="1"/>
          <p:nvPr/>
        </p:nvSpPr>
        <p:spPr>
          <a:xfrm>
            <a:off x="4343400" y="2178196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Software and 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07EE3-EAE0-B044-C953-008E60F8E43A}"/>
              </a:ext>
            </a:extLst>
          </p:cNvPr>
          <p:cNvSpPr txBox="1"/>
          <p:nvPr/>
        </p:nvSpPr>
        <p:spPr>
          <a:xfrm>
            <a:off x="3886200" y="2547528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System 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6700E-A3C3-D2FF-2330-67EA067D48E9}"/>
              </a:ext>
            </a:extLst>
          </p:cNvPr>
          <p:cNvSpPr txBox="1"/>
          <p:nvPr/>
        </p:nvSpPr>
        <p:spPr>
          <a:xfrm>
            <a:off x="3012681" y="4024040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ER-Diagram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A49B01-F9B9-4DE1-06C7-DEDBF1007C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08776" y="1651808"/>
            <a:ext cx="2044024" cy="2044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6D6E65-9E61-052E-4F38-E063E1B8F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986998"/>
            <a:ext cx="2133600" cy="10048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290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257A36-B3FF-20F7-89EB-00C65E981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8400" y="514350"/>
            <a:ext cx="5638800" cy="685800"/>
          </a:xfrm>
        </p:spPr>
        <p:txBody>
          <a:bodyPr/>
          <a:lstStyle/>
          <a:p>
            <a:r>
              <a:rPr lang="en-IN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05117B1-6B45-8E72-6C48-384DBB441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5901" y="1504950"/>
            <a:ext cx="5696100" cy="3124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Abstract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Existing System</a:t>
            </a:r>
          </a:p>
          <a:p>
            <a:pPr marL="9398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Dis-advantage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Proposed System</a:t>
            </a:r>
          </a:p>
          <a:p>
            <a:pPr marL="9398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Advantage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Software and hardware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System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Output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036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66793A-CE1C-D918-6672-51FAE1BC4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333075"/>
            <a:ext cx="6908144" cy="32535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5BD53-ADAB-510D-D60D-C9D8C28BF89B}"/>
              </a:ext>
            </a:extLst>
          </p:cNvPr>
          <p:cNvSpPr txBox="1"/>
          <p:nvPr/>
        </p:nvSpPr>
        <p:spPr>
          <a:xfrm>
            <a:off x="-150470" y="-1279250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44D9A-5A32-F8E4-15B4-890792A85C2B}"/>
              </a:ext>
            </a:extLst>
          </p:cNvPr>
          <p:cNvSpPr txBox="1"/>
          <p:nvPr/>
        </p:nvSpPr>
        <p:spPr>
          <a:xfrm>
            <a:off x="916330" y="-1019443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D40A3-D058-B68D-8D0B-8E29193931C2}"/>
              </a:ext>
            </a:extLst>
          </p:cNvPr>
          <p:cNvSpPr txBox="1"/>
          <p:nvPr/>
        </p:nvSpPr>
        <p:spPr>
          <a:xfrm>
            <a:off x="4904970" y="5398521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A1ABF-6C73-72FB-2D79-A09B624513E5}"/>
              </a:ext>
            </a:extLst>
          </p:cNvPr>
          <p:cNvSpPr txBox="1"/>
          <p:nvPr/>
        </p:nvSpPr>
        <p:spPr>
          <a:xfrm>
            <a:off x="4930990" y="5795326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Software and 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07EE3-EAE0-B044-C953-008E60F8E43A}"/>
              </a:ext>
            </a:extLst>
          </p:cNvPr>
          <p:cNvSpPr txBox="1"/>
          <p:nvPr/>
        </p:nvSpPr>
        <p:spPr>
          <a:xfrm>
            <a:off x="4572000" y="6289745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System 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6700E-A3C3-D2FF-2330-67EA067D48E9}"/>
              </a:ext>
            </a:extLst>
          </p:cNvPr>
          <p:cNvSpPr txBox="1"/>
          <p:nvPr/>
        </p:nvSpPr>
        <p:spPr>
          <a:xfrm>
            <a:off x="3990570" y="6686550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ER-Diagram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0791F-B861-EB56-1520-35693D7C1F6E}"/>
              </a:ext>
            </a:extLst>
          </p:cNvPr>
          <p:cNvSpPr txBox="1"/>
          <p:nvPr/>
        </p:nvSpPr>
        <p:spPr>
          <a:xfrm>
            <a:off x="1905000" y="815642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System Architecture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B1C7FA-3CFE-C8A7-1B6F-72BF349E5B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2209800" y="1550369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96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21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23" name="Google Shape;423;p21"/>
          <p:cNvSpPr txBox="1">
            <a:spLocks noGrp="1"/>
          </p:cNvSpPr>
          <p:nvPr>
            <p:ph type="title" idx="4294967295"/>
          </p:nvPr>
        </p:nvSpPr>
        <p:spPr>
          <a:xfrm>
            <a:off x="51657" y="1706925"/>
            <a:ext cx="2695575" cy="323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800" b="1" dirty="0">
                <a:solidFill>
                  <a:srgbClr val="FF0000"/>
                </a:solidFill>
              </a:rPr>
              <a:t>Want big impact?</a:t>
            </a:r>
            <a:endParaRPr sz="4800" b="1" dirty="0">
              <a:solidFill>
                <a:srgbClr val="FF0000"/>
              </a:solidFill>
            </a:endParaRPr>
          </a:p>
          <a:p>
            <a:r>
              <a:rPr lang="en" sz="4800" b="1" dirty="0">
                <a:solidFill>
                  <a:srgbClr val="0E293C"/>
                </a:solidFill>
              </a:rPr>
              <a:t>Use big image</a:t>
            </a:r>
            <a:r>
              <a:rPr lang="en" sz="2800" b="1" dirty="0">
                <a:solidFill>
                  <a:srgbClr val="0E293C"/>
                </a:solidFill>
              </a:rPr>
              <a:t>.</a:t>
            </a:r>
            <a:endParaRPr sz="2800" b="1" dirty="0">
              <a:solidFill>
                <a:srgbClr val="0E29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47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z="1400" smtClean="0">
                <a:solidFill>
                  <a:srgbClr val="00B0F0"/>
                </a:solidFill>
              </a:rPr>
              <a:pPr/>
              <a:t>22</a:t>
            </a:fld>
            <a:endParaRPr lang="en" sz="1400">
              <a:solidFill>
                <a:srgbClr val="00B0F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65A5BA-5895-0B6C-4401-501ED11DEC90}"/>
              </a:ext>
            </a:extLst>
          </p:cNvPr>
          <p:cNvCxnSpPr>
            <a:cxnSpLocks/>
          </p:cNvCxnSpPr>
          <p:nvPr/>
        </p:nvCxnSpPr>
        <p:spPr>
          <a:xfrm flipV="1">
            <a:off x="2895600" y="1276350"/>
            <a:ext cx="304800" cy="500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A5C4AD-2627-3957-54DB-F8DDA0E62673}"/>
              </a:ext>
            </a:extLst>
          </p:cNvPr>
          <p:cNvCxnSpPr>
            <a:cxnSpLocks/>
          </p:cNvCxnSpPr>
          <p:nvPr/>
        </p:nvCxnSpPr>
        <p:spPr>
          <a:xfrm flipV="1">
            <a:off x="3352800" y="1733550"/>
            <a:ext cx="762000" cy="322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E9AF0F-3ED5-EC89-4DAA-EDCABDC36AE9}"/>
              </a:ext>
            </a:extLst>
          </p:cNvPr>
          <p:cNvCxnSpPr>
            <a:cxnSpLocks/>
          </p:cNvCxnSpPr>
          <p:nvPr/>
        </p:nvCxnSpPr>
        <p:spPr>
          <a:xfrm>
            <a:off x="3469657" y="2800350"/>
            <a:ext cx="873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8B2CF3-149B-7A52-E40A-9F7E5F5ABE5D}"/>
              </a:ext>
            </a:extLst>
          </p:cNvPr>
          <p:cNvCxnSpPr>
            <a:cxnSpLocks/>
          </p:cNvCxnSpPr>
          <p:nvPr/>
        </p:nvCxnSpPr>
        <p:spPr>
          <a:xfrm>
            <a:off x="3145703" y="3242145"/>
            <a:ext cx="588097" cy="383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9F6B2-2CEF-269A-6CE2-6A131E0B5B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08776" y="1581150"/>
            <a:ext cx="2044024" cy="2044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11FB12-6346-4B28-0C15-B77B74AB5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988" y="356766"/>
            <a:ext cx="1589722" cy="8942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D8E16D-8759-CB23-E7D9-E6FE7A19E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1327397"/>
            <a:ext cx="1599710" cy="8998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741F11-83E1-9977-D725-7C2C8E58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466350"/>
            <a:ext cx="1599705" cy="8998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599673-3C5B-8F09-31EA-4AF6788B6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322" y="3489383"/>
            <a:ext cx="1599705" cy="8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16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5BD53-ADAB-510D-D60D-C9D8C28BF89B}"/>
              </a:ext>
            </a:extLst>
          </p:cNvPr>
          <p:cNvSpPr txBox="1"/>
          <p:nvPr/>
        </p:nvSpPr>
        <p:spPr>
          <a:xfrm>
            <a:off x="-150470" y="-1279250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44D9A-5A32-F8E4-15B4-890792A85C2B}"/>
              </a:ext>
            </a:extLst>
          </p:cNvPr>
          <p:cNvSpPr txBox="1"/>
          <p:nvPr/>
        </p:nvSpPr>
        <p:spPr>
          <a:xfrm>
            <a:off x="916330" y="-1019443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D40A3-D058-B68D-8D0B-8E29193931C2}"/>
              </a:ext>
            </a:extLst>
          </p:cNvPr>
          <p:cNvSpPr txBox="1"/>
          <p:nvPr/>
        </p:nvSpPr>
        <p:spPr>
          <a:xfrm>
            <a:off x="4904970" y="5398521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A1ABF-6C73-72FB-2D79-A09B624513E5}"/>
              </a:ext>
            </a:extLst>
          </p:cNvPr>
          <p:cNvSpPr txBox="1"/>
          <p:nvPr/>
        </p:nvSpPr>
        <p:spPr>
          <a:xfrm>
            <a:off x="4930990" y="5795326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Software and 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07EE3-EAE0-B044-C953-008E60F8E43A}"/>
              </a:ext>
            </a:extLst>
          </p:cNvPr>
          <p:cNvSpPr txBox="1"/>
          <p:nvPr/>
        </p:nvSpPr>
        <p:spPr>
          <a:xfrm>
            <a:off x="4572000" y="6289745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System 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6700E-A3C3-D2FF-2330-67EA067D48E9}"/>
              </a:ext>
            </a:extLst>
          </p:cNvPr>
          <p:cNvSpPr txBox="1"/>
          <p:nvPr/>
        </p:nvSpPr>
        <p:spPr>
          <a:xfrm>
            <a:off x="3990570" y="6686550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ER-Diagram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0791F-B861-EB56-1520-35693D7C1F6E}"/>
              </a:ext>
            </a:extLst>
          </p:cNvPr>
          <p:cNvSpPr txBox="1"/>
          <p:nvPr/>
        </p:nvSpPr>
        <p:spPr>
          <a:xfrm>
            <a:off x="1828800" y="467349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Login Page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4336A7-D565-BBE1-26E2-B5B8ED3080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2209800" y="1550369"/>
            <a:ext cx="4191000" cy="4191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E9C445-F6A2-7056-E2CB-9397C4B71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878326"/>
            <a:ext cx="7082898" cy="398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65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z="1400" smtClean="0">
                <a:solidFill>
                  <a:srgbClr val="00B0F0"/>
                </a:solidFill>
              </a:rPr>
              <a:pPr/>
              <a:t>24</a:t>
            </a:fld>
            <a:endParaRPr lang="en" sz="1400">
              <a:solidFill>
                <a:srgbClr val="00B0F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65A5BA-5895-0B6C-4401-501ED11DEC90}"/>
              </a:ext>
            </a:extLst>
          </p:cNvPr>
          <p:cNvCxnSpPr>
            <a:cxnSpLocks/>
          </p:cNvCxnSpPr>
          <p:nvPr/>
        </p:nvCxnSpPr>
        <p:spPr>
          <a:xfrm flipV="1">
            <a:off x="2895600" y="1276350"/>
            <a:ext cx="304800" cy="500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A5C4AD-2627-3957-54DB-F8DDA0E62673}"/>
              </a:ext>
            </a:extLst>
          </p:cNvPr>
          <p:cNvCxnSpPr>
            <a:cxnSpLocks/>
          </p:cNvCxnSpPr>
          <p:nvPr/>
        </p:nvCxnSpPr>
        <p:spPr>
          <a:xfrm flipV="1">
            <a:off x="3352800" y="1733550"/>
            <a:ext cx="762000" cy="322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E9AF0F-3ED5-EC89-4DAA-EDCABDC36AE9}"/>
              </a:ext>
            </a:extLst>
          </p:cNvPr>
          <p:cNvCxnSpPr>
            <a:cxnSpLocks/>
          </p:cNvCxnSpPr>
          <p:nvPr/>
        </p:nvCxnSpPr>
        <p:spPr>
          <a:xfrm>
            <a:off x="3469657" y="2800350"/>
            <a:ext cx="873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8B2CF3-149B-7A52-E40A-9F7E5F5ABE5D}"/>
              </a:ext>
            </a:extLst>
          </p:cNvPr>
          <p:cNvCxnSpPr>
            <a:cxnSpLocks/>
          </p:cNvCxnSpPr>
          <p:nvPr/>
        </p:nvCxnSpPr>
        <p:spPr>
          <a:xfrm>
            <a:off x="3145703" y="3242145"/>
            <a:ext cx="588097" cy="383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9F6B2-2CEF-269A-6CE2-6A131E0B5B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08776" y="1581150"/>
            <a:ext cx="2044024" cy="2044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11FB12-6346-4B28-0C15-B77B74AB5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988" y="356766"/>
            <a:ext cx="1589722" cy="8942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D8E16D-8759-CB23-E7D9-E6FE7A19E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1327397"/>
            <a:ext cx="1599710" cy="8998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741F11-83E1-9977-D725-7C2C8E58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466350"/>
            <a:ext cx="1599705" cy="8998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599673-3C5B-8F09-31EA-4AF6788B6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322" y="3489383"/>
            <a:ext cx="1599705" cy="8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95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5BD53-ADAB-510D-D60D-C9D8C28BF89B}"/>
              </a:ext>
            </a:extLst>
          </p:cNvPr>
          <p:cNvSpPr txBox="1"/>
          <p:nvPr/>
        </p:nvSpPr>
        <p:spPr>
          <a:xfrm>
            <a:off x="-150470" y="-1279250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44D9A-5A32-F8E4-15B4-890792A85C2B}"/>
              </a:ext>
            </a:extLst>
          </p:cNvPr>
          <p:cNvSpPr txBox="1"/>
          <p:nvPr/>
        </p:nvSpPr>
        <p:spPr>
          <a:xfrm>
            <a:off x="916330" y="-1019443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D40A3-D058-B68D-8D0B-8E29193931C2}"/>
              </a:ext>
            </a:extLst>
          </p:cNvPr>
          <p:cNvSpPr txBox="1"/>
          <p:nvPr/>
        </p:nvSpPr>
        <p:spPr>
          <a:xfrm>
            <a:off x="4904970" y="5398521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A1ABF-6C73-72FB-2D79-A09B624513E5}"/>
              </a:ext>
            </a:extLst>
          </p:cNvPr>
          <p:cNvSpPr txBox="1"/>
          <p:nvPr/>
        </p:nvSpPr>
        <p:spPr>
          <a:xfrm>
            <a:off x="4930990" y="5795326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Software and 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07EE3-EAE0-B044-C953-008E60F8E43A}"/>
              </a:ext>
            </a:extLst>
          </p:cNvPr>
          <p:cNvSpPr txBox="1"/>
          <p:nvPr/>
        </p:nvSpPr>
        <p:spPr>
          <a:xfrm>
            <a:off x="4572000" y="6289745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System 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6700E-A3C3-D2FF-2330-67EA067D48E9}"/>
              </a:ext>
            </a:extLst>
          </p:cNvPr>
          <p:cNvSpPr txBox="1"/>
          <p:nvPr/>
        </p:nvSpPr>
        <p:spPr>
          <a:xfrm>
            <a:off x="3990570" y="6686550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ER-Diagram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0791F-B861-EB56-1520-35693D7C1F6E}"/>
              </a:ext>
            </a:extLst>
          </p:cNvPr>
          <p:cNvSpPr txBox="1"/>
          <p:nvPr/>
        </p:nvSpPr>
        <p:spPr>
          <a:xfrm>
            <a:off x="1828800" y="467349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Details  Page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E8BFDA-C261-1BEA-D867-1076E0BC83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2209800" y="1550369"/>
            <a:ext cx="4191000" cy="4191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196BB9-2DC6-1431-2BB0-329DE2EFC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900099"/>
            <a:ext cx="6934200" cy="39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z="1400" smtClean="0">
                <a:solidFill>
                  <a:srgbClr val="00B0F0"/>
                </a:solidFill>
              </a:rPr>
              <a:pPr/>
              <a:t>26</a:t>
            </a:fld>
            <a:endParaRPr lang="en" sz="1400">
              <a:solidFill>
                <a:srgbClr val="00B0F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65A5BA-5895-0B6C-4401-501ED11DEC90}"/>
              </a:ext>
            </a:extLst>
          </p:cNvPr>
          <p:cNvCxnSpPr>
            <a:cxnSpLocks/>
          </p:cNvCxnSpPr>
          <p:nvPr/>
        </p:nvCxnSpPr>
        <p:spPr>
          <a:xfrm flipV="1">
            <a:off x="2895600" y="1276350"/>
            <a:ext cx="304800" cy="500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A5C4AD-2627-3957-54DB-F8DDA0E62673}"/>
              </a:ext>
            </a:extLst>
          </p:cNvPr>
          <p:cNvCxnSpPr>
            <a:cxnSpLocks/>
          </p:cNvCxnSpPr>
          <p:nvPr/>
        </p:nvCxnSpPr>
        <p:spPr>
          <a:xfrm flipV="1">
            <a:off x="3352800" y="1733550"/>
            <a:ext cx="762000" cy="322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E9AF0F-3ED5-EC89-4DAA-EDCABDC36AE9}"/>
              </a:ext>
            </a:extLst>
          </p:cNvPr>
          <p:cNvCxnSpPr>
            <a:cxnSpLocks/>
          </p:cNvCxnSpPr>
          <p:nvPr/>
        </p:nvCxnSpPr>
        <p:spPr>
          <a:xfrm>
            <a:off x="3469657" y="2800350"/>
            <a:ext cx="873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8B2CF3-149B-7A52-E40A-9F7E5F5ABE5D}"/>
              </a:ext>
            </a:extLst>
          </p:cNvPr>
          <p:cNvCxnSpPr>
            <a:cxnSpLocks/>
          </p:cNvCxnSpPr>
          <p:nvPr/>
        </p:nvCxnSpPr>
        <p:spPr>
          <a:xfrm>
            <a:off x="3145703" y="3242145"/>
            <a:ext cx="588097" cy="383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9F6B2-2CEF-269A-6CE2-6A131E0B5B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08776" y="1581150"/>
            <a:ext cx="2044024" cy="2044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11FB12-6346-4B28-0C15-B77B74AB5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988" y="356766"/>
            <a:ext cx="1589722" cy="8942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D8E16D-8759-CB23-E7D9-E6FE7A19E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1327397"/>
            <a:ext cx="1599710" cy="8998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741F11-83E1-9977-D725-7C2C8E58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466350"/>
            <a:ext cx="1599705" cy="8998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599673-3C5B-8F09-31EA-4AF6788B6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322" y="3489383"/>
            <a:ext cx="1599705" cy="8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6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5BD53-ADAB-510D-D60D-C9D8C28BF89B}"/>
              </a:ext>
            </a:extLst>
          </p:cNvPr>
          <p:cNvSpPr txBox="1"/>
          <p:nvPr/>
        </p:nvSpPr>
        <p:spPr>
          <a:xfrm>
            <a:off x="-150470" y="-1279250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44D9A-5A32-F8E4-15B4-890792A85C2B}"/>
              </a:ext>
            </a:extLst>
          </p:cNvPr>
          <p:cNvSpPr txBox="1"/>
          <p:nvPr/>
        </p:nvSpPr>
        <p:spPr>
          <a:xfrm>
            <a:off x="916330" y="-1019443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D40A3-D058-B68D-8D0B-8E29193931C2}"/>
              </a:ext>
            </a:extLst>
          </p:cNvPr>
          <p:cNvSpPr txBox="1"/>
          <p:nvPr/>
        </p:nvSpPr>
        <p:spPr>
          <a:xfrm>
            <a:off x="4904970" y="5398521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A1ABF-6C73-72FB-2D79-A09B624513E5}"/>
              </a:ext>
            </a:extLst>
          </p:cNvPr>
          <p:cNvSpPr txBox="1"/>
          <p:nvPr/>
        </p:nvSpPr>
        <p:spPr>
          <a:xfrm>
            <a:off x="4930990" y="5795326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Software and 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07EE3-EAE0-B044-C953-008E60F8E43A}"/>
              </a:ext>
            </a:extLst>
          </p:cNvPr>
          <p:cNvSpPr txBox="1"/>
          <p:nvPr/>
        </p:nvSpPr>
        <p:spPr>
          <a:xfrm>
            <a:off x="4572000" y="6289745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System 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6700E-A3C3-D2FF-2330-67EA067D48E9}"/>
              </a:ext>
            </a:extLst>
          </p:cNvPr>
          <p:cNvSpPr txBox="1"/>
          <p:nvPr/>
        </p:nvSpPr>
        <p:spPr>
          <a:xfrm>
            <a:off x="3990570" y="6686550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ER-Diagram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0791F-B861-EB56-1520-35693D7C1F6E}"/>
              </a:ext>
            </a:extLst>
          </p:cNvPr>
          <p:cNvSpPr txBox="1"/>
          <p:nvPr/>
        </p:nvSpPr>
        <p:spPr>
          <a:xfrm>
            <a:off x="1828800" y="467349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Result Page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8C53A5-CF27-2786-3D46-0BEEBEE480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2567593" y="1419600"/>
            <a:ext cx="4191000" cy="4191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A07552-0724-2C8F-E12B-20D371365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880438"/>
            <a:ext cx="7271630" cy="409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53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z="1400" smtClean="0">
                <a:solidFill>
                  <a:srgbClr val="00B0F0"/>
                </a:solidFill>
              </a:rPr>
              <a:pPr/>
              <a:t>28</a:t>
            </a:fld>
            <a:endParaRPr lang="en" sz="1400">
              <a:solidFill>
                <a:srgbClr val="00B0F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65A5BA-5895-0B6C-4401-501ED11DEC90}"/>
              </a:ext>
            </a:extLst>
          </p:cNvPr>
          <p:cNvCxnSpPr>
            <a:cxnSpLocks/>
          </p:cNvCxnSpPr>
          <p:nvPr/>
        </p:nvCxnSpPr>
        <p:spPr>
          <a:xfrm flipV="1">
            <a:off x="2895600" y="1276350"/>
            <a:ext cx="304800" cy="500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A5C4AD-2627-3957-54DB-F8DDA0E62673}"/>
              </a:ext>
            </a:extLst>
          </p:cNvPr>
          <p:cNvCxnSpPr>
            <a:cxnSpLocks/>
          </p:cNvCxnSpPr>
          <p:nvPr/>
        </p:nvCxnSpPr>
        <p:spPr>
          <a:xfrm flipV="1">
            <a:off x="3352800" y="1733550"/>
            <a:ext cx="762000" cy="322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E9AF0F-3ED5-EC89-4DAA-EDCABDC36AE9}"/>
              </a:ext>
            </a:extLst>
          </p:cNvPr>
          <p:cNvCxnSpPr>
            <a:cxnSpLocks/>
          </p:cNvCxnSpPr>
          <p:nvPr/>
        </p:nvCxnSpPr>
        <p:spPr>
          <a:xfrm>
            <a:off x="3469657" y="2800350"/>
            <a:ext cx="873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8B2CF3-149B-7A52-E40A-9F7E5F5ABE5D}"/>
              </a:ext>
            </a:extLst>
          </p:cNvPr>
          <p:cNvCxnSpPr>
            <a:cxnSpLocks/>
          </p:cNvCxnSpPr>
          <p:nvPr/>
        </p:nvCxnSpPr>
        <p:spPr>
          <a:xfrm>
            <a:off x="3145703" y="3242145"/>
            <a:ext cx="588097" cy="383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9F6B2-2CEF-269A-6CE2-6A131E0B5B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08776" y="1581150"/>
            <a:ext cx="2044024" cy="2044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11FB12-6346-4B28-0C15-B77B74AB5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988" y="356766"/>
            <a:ext cx="1589722" cy="8942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D8E16D-8759-CB23-E7D9-E6FE7A19E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1327397"/>
            <a:ext cx="1599710" cy="8998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741F11-83E1-9977-D725-7C2C8E58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466350"/>
            <a:ext cx="1599705" cy="8998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599673-3C5B-8F09-31EA-4AF6788B6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322" y="3489383"/>
            <a:ext cx="1599705" cy="8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4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5BD53-ADAB-510D-D60D-C9D8C28BF89B}"/>
              </a:ext>
            </a:extLst>
          </p:cNvPr>
          <p:cNvSpPr txBox="1"/>
          <p:nvPr/>
        </p:nvSpPr>
        <p:spPr>
          <a:xfrm>
            <a:off x="-150470" y="-1279250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44D9A-5A32-F8E4-15B4-890792A85C2B}"/>
              </a:ext>
            </a:extLst>
          </p:cNvPr>
          <p:cNvSpPr txBox="1"/>
          <p:nvPr/>
        </p:nvSpPr>
        <p:spPr>
          <a:xfrm>
            <a:off x="916330" y="-1019443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D40A3-D058-B68D-8D0B-8E29193931C2}"/>
              </a:ext>
            </a:extLst>
          </p:cNvPr>
          <p:cNvSpPr txBox="1"/>
          <p:nvPr/>
        </p:nvSpPr>
        <p:spPr>
          <a:xfrm>
            <a:off x="4904970" y="5398521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A1ABF-6C73-72FB-2D79-A09B624513E5}"/>
              </a:ext>
            </a:extLst>
          </p:cNvPr>
          <p:cNvSpPr txBox="1"/>
          <p:nvPr/>
        </p:nvSpPr>
        <p:spPr>
          <a:xfrm>
            <a:off x="4930990" y="5795326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Software and 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07EE3-EAE0-B044-C953-008E60F8E43A}"/>
              </a:ext>
            </a:extLst>
          </p:cNvPr>
          <p:cNvSpPr txBox="1"/>
          <p:nvPr/>
        </p:nvSpPr>
        <p:spPr>
          <a:xfrm>
            <a:off x="4572000" y="6289745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System 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6700E-A3C3-D2FF-2330-67EA067D48E9}"/>
              </a:ext>
            </a:extLst>
          </p:cNvPr>
          <p:cNvSpPr txBox="1"/>
          <p:nvPr/>
        </p:nvSpPr>
        <p:spPr>
          <a:xfrm>
            <a:off x="3990570" y="6686550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ER-Diagram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0791F-B861-EB56-1520-35693D7C1F6E}"/>
              </a:ext>
            </a:extLst>
          </p:cNvPr>
          <p:cNvSpPr txBox="1"/>
          <p:nvPr/>
        </p:nvSpPr>
        <p:spPr>
          <a:xfrm>
            <a:off x="1828800" y="467349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Database Page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F8F861-7D77-B130-753E-582F8C75B6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2743200" y="1438141"/>
            <a:ext cx="4191000" cy="4191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CF1CFC-2342-DF40-2960-95CDD4E1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131" y="852538"/>
            <a:ext cx="7321229" cy="411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50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01CE48-4FC6-A1DC-88E1-F16471542D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71800" y="78105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8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0">
        <p159:morph option="byObject"/>
      </p:transition>
    </mc:Choice>
    <mc:Fallback>
      <p:transition spd="slow" advTm="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4"/>
          <p:cNvSpPr/>
          <p:nvPr/>
        </p:nvSpPr>
        <p:spPr>
          <a:xfrm rot="-5400000">
            <a:off x="10125750" y="-710486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3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5" name="Google Shape;595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sp>
        <p:nvSpPr>
          <p:cNvPr id="592" name="Google Shape;592;p34"/>
          <p:cNvSpPr txBox="1">
            <a:spLocks noGrp="1"/>
          </p:cNvSpPr>
          <p:nvPr>
            <p:ph type="ctrTitle" idx="4294967295"/>
          </p:nvPr>
        </p:nvSpPr>
        <p:spPr>
          <a:xfrm>
            <a:off x="9372600" y="3176691"/>
            <a:ext cx="4562475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8000" dirty="0"/>
              <a:t>Thanks!</a:t>
            </a:r>
            <a:endParaRPr sz="8000" dirty="0"/>
          </a:p>
        </p:txBody>
      </p:sp>
      <p:sp>
        <p:nvSpPr>
          <p:cNvPr id="593" name="Google Shape;593;p34"/>
          <p:cNvSpPr txBox="1">
            <a:spLocks noGrp="1"/>
          </p:cNvSpPr>
          <p:nvPr>
            <p:ph type="body" idx="4294967295"/>
          </p:nvPr>
        </p:nvSpPr>
        <p:spPr>
          <a:xfrm>
            <a:off x="4594777" y="5772150"/>
            <a:ext cx="4562475" cy="2462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Any questions?</a:t>
            </a:r>
            <a:endParaRPr dirty="0"/>
          </a:p>
        </p:txBody>
      </p:sp>
      <p:sp>
        <p:nvSpPr>
          <p:cNvPr id="10" name="Google Shape;591;p34"/>
          <p:cNvSpPr/>
          <p:nvPr/>
        </p:nvSpPr>
        <p:spPr>
          <a:xfrm rot="16200000">
            <a:off x="1463100" y="-2566286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3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BAEE7-59DD-4A3B-B732-07C849905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98" b="97561" l="8293" r="89756">
                        <a14:foregroundMark x1="46341" y1="21138" x2="46341" y2="21138"/>
                        <a14:foregroundMark x1="45854" y1="32114" x2="45854" y2="32114"/>
                        <a14:foregroundMark x1="37073" y1="21138" x2="37073" y2="21138"/>
                        <a14:foregroundMark x1="46829" y1="17886" x2="46829" y2="17886"/>
                        <a14:foregroundMark x1="49756" y1="16260" x2="49756" y2="16260"/>
                        <a14:foregroundMark x1="57561" y1="16260" x2="57561" y2="16260"/>
                        <a14:foregroundMark x1="57561" y1="16260" x2="57561" y2="16260"/>
                        <a14:foregroundMark x1="52683" y1="22358" x2="52683" y2="22358"/>
                        <a14:foregroundMark x1="50244" y1="22358" x2="40000" y2="19919"/>
                        <a14:foregroundMark x1="32195" y1="23171" x2="32195" y2="23171"/>
                        <a14:foregroundMark x1="38537" y1="16667" x2="38537" y2="16667"/>
                        <a14:foregroundMark x1="38537" y1="16667" x2="38537" y2="16667"/>
                        <a14:foregroundMark x1="48780" y1="12195" x2="48780" y2="12195"/>
                        <a14:foregroundMark x1="53171" y1="11382" x2="53171" y2="11382"/>
                        <a14:foregroundMark x1="60976" y1="13821" x2="60976" y2="13821"/>
                        <a14:foregroundMark x1="61463" y1="19106" x2="61463" y2="19106"/>
                        <a14:foregroundMark x1="63902" y1="21545" x2="63902" y2="21545"/>
                        <a14:foregroundMark x1="63415" y1="23577" x2="63415" y2="23577"/>
                        <a14:foregroundMark x1="63902" y1="26016" x2="63902" y2="26016"/>
                        <a14:foregroundMark x1="65366" y1="27236" x2="65366" y2="27236"/>
                        <a14:foregroundMark x1="67317" y1="27642" x2="67317" y2="27642"/>
                        <a14:foregroundMark x1="62439" y1="30081" x2="62439" y2="30081"/>
                        <a14:foregroundMark x1="63415" y1="33740" x2="63415" y2="33740"/>
                        <a14:foregroundMark x1="66341" y1="32927" x2="66341" y2="32927"/>
                        <a14:foregroundMark x1="67317" y1="22358" x2="67317" y2="22358"/>
                        <a14:foregroundMark x1="70732" y1="22764" x2="70732" y2="22764"/>
                        <a14:foregroundMark x1="47805" y1="6504" x2="47805" y2="6504"/>
                        <a14:foregroundMark x1="49756" y1="92276" x2="49756" y2="92276"/>
                        <a14:foregroundMark x1="52683" y1="96341" x2="52683" y2="96341"/>
                        <a14:foregroundMark x1="61951" y1="96341" x2="61951" y2="96341"/>
                        <a14:foregroundMark x1="74146" y1="93089" x2="74146" y2="93089"/>
                        <a14:foregroundMark x1="89756" y1="97561" x2="89756" y2="97561"/>
                        <a14:foregroundMark x1="29268" y1="16667" x2="29268" y2="16667"/>
                        <a14:foregroundMark x1="28293" y1="14634" x2="28293" y2="14634"/>
                        <a14:foregroundMark x1="61463" y1="6504" x2="61463" y2="6504"/>
                        <a14:foregroundMark x1="26341" y1="23577" x2="26341" y2="235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16225" y="975154"/>
            <a:ext cx="1834614" cy="2201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090A0-8B4E-3719-32BE-2B679520E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28800" y="-704850"/>
            <a:ext cx="1219200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10">
        <p159:morph option="byObject"/>
      </p:transition>
    </mc:Choice>
    <mc:Fallback xmlns="">
      <p:transition spd="slow" advTm="1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4"/>
          <p:cNvSpPr/>
          <p:nvPr/>
        </p:nvSpPr>
        <p:spPr>
          <a:xfrm rot="-5400000">
            <a:off x="2581950" y="17424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3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5" name="Google Shape;595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sp>
        <p:nvSpPr>
          <p:cNvPr id="592" name="Google Shape;592;p34"/>
          <p:cNvSpPr txBox="1">
            <a:spLocks noGrp="1"/>
          </p:cNvSpPr>
          <p:nvPr>
            <p:ph type="ctrTitle" idx="4294967295"/>
          </p:nvPr>
        </p:nvSpPr>
        <p:spPr>
          <a:xfrm>
            <a:off x="4581527" y="1354138"/>
            <a:ext cx="4562475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8000" dirty="0"/>
              <a:t>Thanks!</a:t>
            </a:r>
            <a:endParaRPr sz="8000" dirty="0"/>
          </a:p>
        </p:txBody>
      </p:sp>
      <p:sp>
        <p:nvSpPr>
          <p:cNvPr id="593" name="Google Shape;593;p34"/>
          <p:cNvSpPr txBox="1">
            <a:spLocks noGrp="1"/>
          </p:cNvSpPr>
          <p:nvPr>
            <p:ph type="body" idx="4294967295"/>
          </p:nvPr>
        </p:nvSpPr>
        <p:spPr>
          <a:xfrm>
            <a:off x="4581527" y="2400302"/>
            <a:ext cx="4562475" cy="2462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Any questions?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BAEE7-59DD-4A3B-B732-07C849905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98" b="97561" l="8293" r="89756">
                        <a14:foregroundMark x1="46341" y1="21138" x2="46341" y2="21138"/>
                        <a14:foregroundMark x1="45854" y1="32114" x2="45854" y2="32114"/>
                        <a14:foregroundMark x1="37073" y1="21138" x2="37073" y2="21138"/>
                        <a14:foregroundMark x1="46829" y1="17886" x2="46829" y2="17886"/>
                        <a14:foregroundMark x1="49756" y1="16260" x2="49756" y2="16260"/>
                        <a14:foregroundMark x1="57561" y1="16260" x2="57561" y2="16260"/>
                        <a14:foregroundMark x1="57561" y1="16260" x2="57561" y2="16260"/>
                        <a14:foregroundMark x1="52683" y1="22358" x2="52683" y2="22358"/>
                        <a14:foregroundMark x1="50244" y1="22358" x2="40000" y2="19919"/>
                        <a14:foregroundMark x1="32195" y1="23171" x2="32195" y2="23171"/>
                        <a14:foregroundMark x1="38537" y1="16667" x2="38537" y2="16667"/>
                        <a14:foregroundMark x1="38537" y1="16667" x2="38537" y2="16667"/>
                        <a14:foregroundMark x1="48780" y1="12195" x2="48780" y2="12195"/>
                        <a14:foregroundMark x1="53171" y1="11382" x2="53171" y2="11382"/>
                        <a14:foregroundMark x1="60976" y1="13821" x2="60976" y2="13821"/>
                        <a14:foregroundMark x1="61463" y1="19106" x2="61463" y2="19106"/>
                        <a14:foregroundMark x1="63902" y1="21545" x2="63902" y2="21545"/>
                        <a14:foregroundMark x1="63415" y1="23577" x2="63415" y2="23577"/>
                        <a14:foregroundMark x1="63902" y1="26016" x2="63902" y2="26016"/>
                        <a14:foregroundMark x1="65366" y1="27236" x2="65366" y2="27236"/>
                        <a14:foregroundMark x1="67317" y1="27642" x2="67317" y2="27642"/>
                        <a14:foregroundMark x1="62439" y1="30081" x2="62439" y2="30081"/>
                        <a14:foregroundMark x1="63415" y1="33740" x2="63415" y2="33740"/>
                        <a14:foregroundMark x1="66341" y1="32927" x2="66341" y2="32927"/>
                        <a14:foregroundMark x1="67317" y1="22358" x2="67317" y2="22358"/>
                        <a14:foregroundMark x1="70732" y1="22764" x2="70732" y2="22764"/>
                        <a14:foregroundMark x1="47805" y1="6504" x2="47805" y2="6504"/>
                        <a14:foregroundMark x1="49756" y1="92276" x2="49756" y2="92276"/>
                        <a14:foregroundMark x1="52683" y1="96341" x2="52683" y2="96341"/>
                        <a14:foregroundMark x1="61951" y1="96341" x2="61951" y2="96341"/>
                        <a14:foregroundMark x1="74146" y1="93089" x2="74146" y2="93089"/>
                        <a14:foregroundMark x1="89756" y1="97561" x2="89756" y2="97561"/>
                        <a14:foregroundMark x1="29268" y1="16667" x2="29268" y2="16667"/>
                        <a14:foregroundMark x1="28293" y1="14634" x2="28293" y2="14634"/>
                        <a14:foregroundMark x1="61463" y1="6504" x2="61463" y2="6504"/>
                        <a14:foregroundMark x1="26341" y1="23577" x2="26341" y2="235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5404" y="1549745"/>
            <a:ext cx="1834614" cy="220153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2CBE777-5E91-5C34-0675-4D6C4C98E67D}"/>
              </a:ext>
            </a:extLst>
          </p:cNvPr>
          <p:cNvGrpSpPr/>
          <p:nvPr/>
        </p:nvGrpSpPr>
        <p:grpSpPr>
          <a:xfrm>
            <a:off x="1922870" y="878369"/>
            <a:ext cx="59760" cy="163800"/>
            <a:chOff x="1843507" y="832677"/>
            <a:chExt cx="59760" cy="16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D90EF85-977D-F543-2D2A-5DF6820C4685}"/>
                    </a:ext>
                  </a:extLst>
                </p14:cNvPr>
                <p14:cNvContentPartPr/>
                <p14:nvPr/>
              </p14:nvContentPartPr>
              <p14:xfrm>
                <a:off x="1902907" y="996117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D90EF85-977D-F543-2D2A-5DF6820C46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94267" y="9874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91E0A64-43AB-F532-F6D0-71489368B87A}"/>
                    </a:ext>
                  </a:extLst>
                </p14:cNvPr>
                <p14:cNvContentPartPr/>
                <p14:nvPr/>
              </p14:nvContentPartPr>
              <p14:xfrm>
                <a:off x="1843507" y="832677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91E0A64-43AB-F532-F6D0-71489368B87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34867" y="8236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B231C45-B550-19B7-43EE-8452904328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2670" y="940145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82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z="1400" smtClean="0">
                <a:solidFill>
                  <a:srgbClr val="00B0F0"/>
                </a:solidFill>
              </a:rPr>
              <a:pPr/>
              <a:t>4</a:t>
            </a:fld>
            <a:endParaRPr lang="en" sz="140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5BD53-ADAB-510D-D60D-C9D8C28BF89B}"/>
              </a:ext>
            </a:extLst>
          </p:cNvPr>
          <p:cNvSpPr txBox="1"/>
          <p:nvPr/>
        </p:nvSpPr>
        <p:spPr>
          <a:xfrm>
            <a:off x="2438042" y="1123950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44D9A-5A32-F8E4-15B4-890792A85C2B}"/>
              </a:ext>
            </a:extLst>
          </p:cNvPr>
          <p:cNvSpPr txBox="1"/>
          <p:nvPr/>
        </p:nvSpPr>
        <p:spPr>
          <a:xfrm>
            <a:off x="3429000" y="1493282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0702E-8138-C2F1-8B02-5A38FC438288}"/>
              </a:ext>
            </a:extLst>
          </p:cNvPr>
          <p:cNvSpPr txBox="1"/>
          <p:nvPr/>
        </p:nvSpPr>
        <p:spPr>
          <a:xfrm>
            <a:off x="3810000" y="2062669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Existing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529ED2-870D-96A2-B561-7AEB7C3DD7AE}"/>
              </a:ext>
            </a:extLst>
          </p:cNvPr>
          <p:cNvSpPr txBox="1"/>
          <p:nvPr/>
        </p:nvSpPr>
        <p:spPr>
          <a:xfrm>
            <a:off x="3810000" y="2453510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B1C345-CEF6-4A58-B596-1F9FD35F14B1}"/>
              </a:ext>
            </a:extLst>
          </p:cNvPr>
          <p:cNvSpPr txBox="1"/>
          <p:nvPr/>
        </p:nvSpPr>
        <p:spPr>
          <a:xfrm>
            <a:off x="3421380" y="2917852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Software and hardware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1A6EAB-FA6F-AC3B-CF7C-1A4123E3D354}"/>
              </a:ext>
            </a:extLst>
          </p:cNvPr>
          <p:cNvSpPr txBox="1"/>
          <p:nvPr/>
        </p:nvSpPr>
        <p:spPr>
          <a:xfrm>
            <a:off x="2964180" y="3391757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System Architecture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54D0F6-54AB-F291-0F5D-232DAACD4DC6}"/>
              </a:ext>
            </a:extLst>
          </p:cNvPr>
          <p:cNvSpPr txBox="1"/>
          <p:nvPr/>
        </p:nvSpPr>
        <p:spPr>
          <a:xfrm>
            <a:off x="2514600" y="3680996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ER-Diagram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1E74D1-8886-6B4B-9132-0433E0FF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47800" y="1826034"/>
            <a:ext cx="1440180" cy="14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25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5BD53-ADAB-510D-D60D-C9D8C28BF89B}"/>
              </a:ext>
            </a:extLst>
          </p:cNvPr>
          <p:cNvSpPr txBox="1"/>
          <p:nvPr/>
        </p:nvSpPr>
        <p:spPr>
          <a:xfrm>
            <a:off x="2210765" y="1047750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44D9A-5A32-F8E4-15B4-890792A85C2B}"/>
              </a:ext>
            </a:extLst>
          </p:cNvPr>
          <p:cNvSpPr txBox="1"/>
          <p:nvPr/>
        </p:nvSpPr>
        <p:spPr>
          <a:xfrm>
            <a:off x="3200400" y="2654578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FFB16D-B073-B684-35A8-60F526AC2828}"/>
              </a:ext>
            </a:extLst>
          </p:cNvPr>
          <p:cNvSpPr txBox="1"/>
          <p:nvPr/>
        </p:nvSpPr>
        <p:spPr>
          <a:xfrm>
            <a:off x="3695961" y="3110292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Existing System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F3278A-9F16-198D-9ECC-5583ED11085E}"/>
              </a:ext>
            </a:extLst>
          </p:cNvPr>
          <p:cNvSpPr txBox="1"/>
          <p:nvPr/>
        </p:nvSpPr>
        <p:spPr>
          <a:xfrm>
            <a:off x="3990278" y="3593960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5FC56-86F3-562D-394D-5ADADE1D0F1D}"/>
              </a:ext>
            </a:extLst>
          </p:cNvPr>
          <p:cNvSpPr txBox="1"/>
          <p:nvPr/>
        </p:nvSpPr>
        <p:spPr>
          <a:xfrm>
            <a:off x="3962400" y="4076740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Software and hardware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CA87CD-2F68-F2DF-268D-9A70DDB589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8199" y="1825932"/>
            <a:ext cx="2250807" cy="22508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62EB41-0CAF-AB2E-769F-6DFBD18F2C9B}"/>
              </a:ext>
            </a:extLst>
          </p:cNvPr>
          <p:cNvSpPr txBox="1"/>
          <p:nvPr/>
        </p:nvSpPr>
        <p:spPr>
          <a:xfrm>
            <a:off x="3695961" y="1426739"/>
            <a:ext cx="498890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COVID-19 is a highly infectious respiratory disease caused by the SARS-CoV-2 virus that has spread globally and has resulted in a significant impact on public health and the economy.</a:t>
            </a:r>
          </a:p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Lung X-rays are one of the most common imaging methods used for diagnosing COVID-19, and they can provide valuable information about the severity and progression of the disease.</a:t>
            </a:r>
          </a:p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0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learning, a branch of machine learning, has shown promising results in detecting COVID-19 from lungs X-rays by analyzing patterns and features in the images.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759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5BD53-ADAB-510D-D60D-C9D8C28BF89B}"/>
              </a:ext>
            </a:extLst>
          </p:cNvPr>
          <p:cNvSpPr txBox="1"/>
          <p:nvPr/>
        </p:nvSpPr>
        <p:spPr>
          <a:xfrm>
            <a:off x="1143000" y="949005"/>
            <a:ext cx="47224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1800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44D9A-5A32-F8E4-15B4-890792A85C2B}"/>
              </a:ext>
            </a:extLst>
          </p:cNvPr>
          <p:cNvSpPr txBox="1"/>
          <p:nvPr/>
        </p:nvSpPr>
        <p:spPr>
          <a:xfrm>
            <a:off x="1881714" y="5363500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8BC4D-3574-AD8B-FF7C-45D85D0F5204}"/>
              </a:ext>
            </a:extLst>
          </p:cNvPr>
          <p:cNvSpPr txBox="1"/>
          <p:nvPr/>
        </p:nvSpPr>
        <p:spPr>
          <a:xfrm>
            <a:off x="2895600" y="1670726"/>
            <a:ext cx="61722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COVID-19 is a highly infectious respiratory disease caused by the SARS-CoV-2 virus that has spread globally and has resulted in a significant impact on public health and the economy.</a:t>
            </a:r>
          </a:p>
          <a:p>
            <a:pPr algn="l">
              <a:buClr>
                <a:srgbClr val="00B050"/>
              </a:buClr>
            </a:pPr>
            <a:endParaRPr lang="en-US" sz="16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Lung X-rays are one of the most common imaging methods used for diagnosing COVID-19, and they can provide valuable information about the severity and progression of the disease.</a:t>
            </a:r>
          </a:p>
          <a:p>
            <a:pPr algn="l">
              <a:buClr>
                <a:srgbClr val="00B050"/>
              </a:buClr>
            </a:pPr>
            <a:endParaRPr lang="en-US" sz="16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learning, a branch of machine learning, has shown promising results in detecting COVID-19 from lungs X-rays by analyzing patterns and features in the images.</a:t>
            </a:r>
          </a:p>
          <a:p>
            <a:endParaRPr lang="en-IN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A5EE50-EEBE-2E5F-0B60-E26CCA9A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371600" y="2266950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8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5BD53-ADAB-510D-D60D-C9D8C28BF89B}"/>
              </a:ext>
            </a:extLst>
          </p:cNvPr>
          <p:cNvSpPr txBox="1"/>
          <p:nvPr/>
        </p:nvSpPr>
        <p:spPr>
          <a:xfrm>
            <a:off x="2210765" y="1047750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44D9A-5A32-F8E4-15B4-890792A85C2B}"/>
              </a:ext>
            </a:extLst>
          </p:cNvPr>
          <p:cNvSpPr txBox="1"/>
          <p:nvPr/>
        </p:nvSpPr>
        <p:spPr>
          <a:xfrm>
            <a:off x="3301236" y="1447860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10D3B-81B1-A105-7ABF-D9DA8046CBEC}"/>
              </a:ext>
            </a:extLst>
          </p:cNvPr>
          <p:cNvSpPr txBox="1"/>
          <p:nvPr/>
        </p:nvSpPr>
        <p:spPr>
          <a:xfrm>
            <a:off x="4046034" y="3124967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Existing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B505A-CC3A-FF93-1578-19C2CB49E4DC}"/>
              </a:ext>
            </a:extLst>
          </p:cNvPr>
          <p:cNvSpPr txBox="1"/>
          <p:nvPr/>
        </p:nvSpPr>
        <p:spPr>
          <a:xfrm>
            <a:off x="4267200" y="3505179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A963AF-CB97-90BB-C3DE-A1EDF5C4B853}"/>
              </a:ext>
            </a:extLst>
          </p:cNvPr>
          <p:cNvSpPr txBox="1"/>
          <p:nvPr/>
        </p:nvSpPr>
        <p:spPr>
          <a:xfrm>
            <a:off x="4239322" y="3987959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Software and hardware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BFF0EF-029A-94CE-759F-EE819728BC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4400" y="1825893"/>
            <a:ext cx="2250807" cy="22508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51E5AF-E01D-5914-0AB8-14C4B1B8592E}"/>
              </a:ext>
            </a:extLst>
          </p:cNvPr>
          <p:cNvSpPr txBox="1"/>
          <p:nvPr/>
        </p:nvSpPr>
        <p:spPr>
          <a:xfrm>
            <a:off x="4046034" y="1962150"/>
            <a:ext cx="509796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Problem: Detecting COVID-19 from lung X-rays is crucial in disease diagnosis.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Approach: Using deep learning models to extract features indicative of COVID-19 infection.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Dataset: A diverse and representative dataset of lung X-rays including COVID-19 positive and negative cases.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 High accuracy in COVID-19 detection using deep learning models.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Implications: Potential for real-time detection and integration with healthcare systems for clinical decision-making.</a:t>
            </a:r>
            <a:endParaRPr lang="en-IN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395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5BD53-ADAB-510D-D60D-C9D8C28BF89B}"/>
              </a:ext>
            </a:extLst>
          </p:cNvPr>
          <p:cNvSpPr txBox="1"/>
          <p:nvPr/>
        </p:nvSpPr>
        <p:spPr>
          <a:xfrm>
            <a:off x="-1905000" y="209550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44D9A-5A32-F8E4-15B4-890792A85C2B}"/>
              </a:ext>
            </a:extLst>
          </p:cNvPr>
          <p:cNvSpPr txBox="1"/>
          <p:nvPr/>
        </p:nvSpPr>
        <p:spPr>
          <a:xfrm>
            <a:off x="1828800" y="421333"/>
            <a:ext cx="47224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10D3B-81B1-A105-7ABF-D9DA8046CBEC}"/>
              </a:ext>
            </a:extLst>
          </p:cNvPr>
          <p:cNvSpPr txBox="1"/>
          <p:nvPr/>
        </p:nvSpPr>
        <p:spPr>
          <a:xfrm>
            <a:off x="3453636" y="5238750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Existing System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81E53C8-3EB0-87C9-7602-2ACE07064D45}"/>
              </a:ext>
            </a:extLst>
          </p:cNvPr>
          <p:cNvSpPr txBox="1">
            <a:spLocks/>
          </p:cNvSpPr>
          <p:nvPr/>
        </p:nvSpPr>
        <p:spPr>
          <a:xfrm>
            <a:off x="5943600" y="5404366"/>
            <a:ext cx="4944300" cy="22978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Details are stored in paper.</a:t>
            </a:r>
          </a:p>
          <a:p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Maintenance is a huge problem.</a:t>
            </a:r>
          </a:p>
          <a:p>
            <a:r>
              <a:rPr lang="en-US" sz="9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Updation</a:t>
            </a:r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is a tedious task.</a:t>
            </a:r>
          </a:p>
          <a:p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Performance is not achieved up to the requirements.</a:t>
            </a:r>
          </a:p>
          <a:p>
            <a:r>
              <a:rPr lang="en-US" sz="9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Authorised</a:t>
            </a:r>
            <a:r>
              <a:rPr lang="en-US" sz="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person maintains the transportation details in papers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FB3FDA-E8A3-FADB-CE3A-52D0906B8351}"/>
              </a:ext>
            </a:extLst>
          </p:cNvPr>
          <p:cNvSpPr txBox="1"/>
          <p:nvPr/>
        </p:nvSpPr>
        <p:spPr>
          <a:xfrm>
            <a:off x="2843071" y="896108"/>
            <a:ext cx="5943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Detecting COVID-19 from lung X-rays is crucial in disease diagnosis.</a:t>
            </a:r>
          </a:p>
          <a:p>
            <a:pPr>
              <a:buClr>
                <a:srgbClr val="00B050"/>
              </a:buClr>
            </a:pPr>
            <a:endParaRPr lang="en-US" sz="1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Using deep learning models to extract features indicative of COVID-19 infection.</a:t>
            </a:r>
          </a:p>
          <a:p>
            <a:pPr>
              <a:buClr>
                <a:srgbClr val="00B050"/>
              </a:buClr>
            </a:pPr>
            <a:endParaRPr lang="en-US" sz="1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 diverse and representative dataset of lung X-rays including COVID-19 positive and negative cases.</a:t>
            </a:r>
          </a:p>
          <a:p>
            <a:pPr>
              <a:buClr>
                <a:srgbClr val="00B050"/>
              </a:buClr>
            </a:pPr>
            <a:endParaRPr lang="en-US" sz="1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High accuracy in COVID-19 detection using deep learning models.</a:t>
            </a:r>
          </a:p>
          <a:p>
            <a:pPr>
              <a:buClr>
                <a:srgbClr val="00B050"/>
              </a:buClr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Implications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Potential for real-time detection and integration with healthcare systems for clinical decision-making.</a:t>
            </a: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136EAB-1E3F-B76E-AB60-BADFD51513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378409" y="2038350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0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AAE59-F68A-1A98-E36F-AA510F859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5BD53-ADAB-510D-D60D-C9D8C28BF89B}"/>
              </a:ext>
            </a:extLst>
          </p:cNvPr>
          <p:cNvSpPr txBox="1"/>
          <p:nvPr/>
        </p:nvSpPr>
        <p:spPr>
          <a:xfrm>
            <a:off x="2133600" y="901762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44D9A-5A32-F8E4-15B4-890792A85C2B}"/>
              </a:ext>
            </a:extLst>
          </p:cNvPr>
          <p:cNvSpPr txBox="1"/>
          <p:nvPr/>
        </p:nvSpPr>
        <p:spPr>
          <a:xfrm>
            <a:off x="3200400" y="1161569"/>
            <a:ext cx="4722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10D3B-81B1-A105-7ABF-D9DA8046CBEC}"/>
              </a:ext>
            </a:extLst>
          </p:cNvPr>
          <p:cNvSpPr txBox="1"/>
          <p:nvPr/>
        </p:nvSpPr>
        <p:spPr>
          <a:xfrm>
            <a:off x="3886200" y="1467142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Existing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D40A3-D058-B68D-8D0B-8E29193931C2}"/>
              </a:ext>
            </a:extLst>
          </p:cNvPr>
          <p:cNvSpPr txBox="1"/>
          <p:nvPr/>
        </p:nvSpPr>
        <p:spPr>
          <a:xfrm>
            <a:off x="3975187" y="2772912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A1ABF-6C73-72FB-2D79-A09B624513E5}"/>
              </a:ext>
            </a:extLst>
          </p:cNvPr>
          <p:cNvSpPr txBox="1"/>
          <p:nvPr/>
        </p:nvSpPr>
        <p:spPr>
          <a:xfrm>
            <a:off x="3912220" y="3078485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Software and 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07EE3-EAE0-B044-C953-008E60F8E43A}"/>
              </a:ext>
            </a:extLst>
          </p:cNvPr>
          <p:cNvSpPr txBox="1"/>
          <p:nvPr/>
        </p:nvSpPr>
        <p:spPr>
          <a:xfrm>
            <a:off x="3455020" y="3552390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System 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6700E-A3C3-D2FF-2330-67EA067D48E9}"/>
              </a:ext>
            </a:extLst>
          </p:cNvPr>
          <p:cNvSpPr txBox="1"/>
          <p:nvPr/>
        </p:nvSpPr>
        <p:spPr>
          <a:xfrm>
            <a:off x="2971800" y="3969709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ER-Diagram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8479D-37D2-24C1-B9A5-A6AFDFA17AB4}"/>
              </a:ext>
            </a:extLst>
          </p:cNvPr>
          <p:cNvSpPr txBox="1"/>
          <p:nvPr/>
        </p:nvSpPr>
        <p:spPr>
          <a:xfrm>
            <a:off x="5576503" y="2484186"/>
            <a:ext cx="4722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Dis-advantages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809C65-6FDD-7375-4D59-B62DD194F7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87717" y="1561679"/>
            <a:ext cx="1981200" cy="198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1778DD-10F1-03AC-23A4-73CD2FDBD291}"/>
              </a:ext>
            </a:extLst>
          </p:cNvPr>
          <p:cNvSpPr txBox="1"/>
          <p:nvPr/>
        </p:nvSpPr>
        <p:spPr>
          <a:xfrm>
            <a:off x="5141570" y="1881462"/>
            <a:ext cx="5562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700" b="0" i="0" dirty="0">
                <a:solidFill>
                  <a:srgbClr val="D1D5DB"/>
                </a:solidFill>
                <a:effectLst/>
                <a:latin typeface="Söhne"/>
              </a:rPr>
              <a:t>Uses Convolutional Neural Networks (CNNs) to extract features from X-ray images.</a:t>
            </a:r>
          </a:p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700" b="0" i="0" dirty="0">
                <a:solidFill>
                  <a:srgbClr val="D1D5DB"/>
                </a:solidFill>
                <a:effectLst/>
                <a:latin typeface="Söhne"/>
              </a:rPr>
              <a:t>Trained on a large dataset of COVID-19 positive and negative cases.</a:t>
            </a:r>
          </a:p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700" b="0" i="0" dirty="0">
                <a:solidFill>
                  <a:srgbClr val="D1D5DB"/>
                </a:solidFill>
                <a:effectLst/>
                <a:latin typeface="Söhne"/>
              </a:rPr>
              <a:t>Achieves high accuracy, sensitivity, and specificity in COVID-19 detection.</a:t>
            </a:r>
          </a:p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700" b="0" i="0" dirty="0">
                <a:solidFill>
                  <a:srgbClr val="D1D5DB"/>
                </a:solidFill>
                <a:effectLst/>
                <a:latin typeface="Söhne"/>
              </a:rPr>
              <a:t>Can be deployed in a production environment for real-time detection.</a:t>
            </a:r>
          </a:p>
          <a:p>
            <a:pPr marL="171450" indent="-171450" algn="l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en-US" sz="700" b="0" i="0" dirty="0">
                <a:solidFill>
                  <a:srgbClr val="D1D5DB"/>
                </a:solidFill>
                <a:effectLst/>
                <a:latin typeface="Söhne"/>
              </a:rPr>
              <a:t>Offers potential to assist radiologists and healthcare professionals in diagnosing COVID-19.</a:t>
            </a:r>
          </a:p>
          <a:p>
            <a:endParaRPr lang="en-IN" sz="700" dirty="0"/>
          </a:p>
        </p:txBody>
      </p:sp>
    </p:spTree>
    <p:extLst>
      <p:ext uri="{BB962C8B-B14F-4D97-AF65-F5344CB8AC3E}">
        <p14:creationId xmlns:p14="http://schemas.microsoft.com/office/powerpoint/2010/main" val="148321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1635</TotalTime>
  <Words>1329</Words>
  <Application>Microsoft Office PowerPoint</Application>
  <PresentationFormat>On-screen Show (16:9)</PresentationFormat>
  <Paragraphs>288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Helvetica Neue</vt:lpstr>
      <vt:lpstr>Iskoola Pota</vt:lpstr>
      <vt:lpstr>Muli</vt:lpstr>
      <vt:lpstr>Nixie One</vt:lpstr>
      <vt:lpstr>Söhne</vt:lpstr>
      <vt:lpstr>Times New Roman</vt:lpstr>
      <vt:lpstr>Wingdings</vt:lpstr>
      <vt:lpstr>Theme1</vt:lpstr>
      <vt:lpstr>COVID-19 DETECTION FROM  LUNGS X-RAY USING DEEP LEARNING</vt:lpstr>
      <vt:lpstr>AGENDA: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Want big impact? Use big image.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NITHIN J</dc:creator>
  <cp:lastModifiedBy>NITHIN</cp:lastModifiedBy>
  <cp:revision>47</cp:revision>
  <dcterms:modified xsi:type="dcterms:W3CDTF">2023-05-14T05:04:00Z</dcterms:modified>
</cp:coreProperties>
</file>